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8" r:id="rId4"/>
    <p:sldId id="258" r:id="rId5"/>
    <p:sldId id="259" r:id="rId6"/>
    <p:sldId id="262" r:id="rId7"/>
    <p:sldId id="273" r:id="rId8"/>
    <p:sldId id="263" r:id="rId9"/>
    <p:sldId id="264" r:id="rId10"/>
    <p:sldId id="274" r:id="rId11"/>
    <p:sldId id="275" r:id="rId12"/>
    <p:sldId id="276" r:id="rId13"/>
    <p:sldId id="265" r:id="rId14"/>
    <p:sldId id="266" r:id="rId15"/>
    <p:sldId id="267" r:id="rId16"/>
  </p:sldIdLst>
  <p:sldSz cx="9144000" cy="610235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98" d="100"/>
          <a:sy n="98" d="100"/>
        </p:scale>
        <p:origin x="1170" y="78"/>
      </p:cViewPr>
      <p:guideLst>
        <p:guide orient="horz" pos="1923"/>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BC287-5F3D-4E20-A901-B0A7AAD31F44}" type="datetimeFigureOut">
              <a:rPr lang="fr-FR" smtClean="0"/>
              <a:t>24/01/2018</a:t>
            </a:fld>
            <a:endParaRPr lang="fr-FR"/>
          </a:p>
        </p:txBody>
      </p:sp>
      <p:sp>
        <p:nvSpPr>
          <p:cNvPr id="4" name="Espace réservé de l'image des diapositives 3"/>
          <p:cNvSpPr>
            <a:spLocks noGrp="1" noRot="1" noChangeAspect="1"/>
          </p:cNvSpPr>
          <p:nvPr>
            <p:ph type="sldImg" idx="2"/>
          </p:nvPr>
        </p:nvSpPr>
        <p:spPr>
          <a:xfrm>
            <a:off x="860425" y="685800"/>
            <a:ext cx="51371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6836E1-4D60-4084-8779-044153DFFF0F}" type="slidenum">
              <a:rPr lang="fr-FR" smtClean="0"/>
              <a:t>‹N°›</a:t>
            </a:fld>
            <a:endParaRPr lang="fr-FR"/>
          </a:p>
        </p:txBody>
      </p:sp>
    </p:spTree>
    <p:extLst>
      <p:ext uri="{BB962C8B-B14F-4D97-AF65-F5344CB8AC3E}">
        <p14:creationId xmlns:p14="http://schemas.microsoft.com/office/powerpoint/2010/main" val="6291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895688"/>
            <a:ext cx="7772400" cy="1308050"/>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457999"/>
            <a:ext cx="6400800" cy="155948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D35E418-502C-4737-94EC-E57850674023}" type="datetimeFigureOut">
              <a:rPr lang="fr-FR" smtClean="0"/>
              <a:t>24/01/2018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693939-E2D4-4DB0-A64C-6BE575B939BB}" type="slidenum">
              <a:rPr lang="fr-FR" smtClean="0"/>
              <a:t>‹N°›</a:t>
            </a:fld>
            <a:endParaRPr lang="fr-FR"/>
          </a:p>
        </p:txBody>
      </p:sp>
    </p:spTree>
    <p:extLst>
      <p:ext uri="{BB962C8B-B14F-4D97-AF65-F5344CB8AC3E}">
        <p14:creationId xmlns:p14="http://schemas.microsoft.com/office/powerpoint/2010/main" val="7577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35E418-502C-4737-94EC-E57850674023}" type="datetimeFigureOut">
              <a:rPr lang="fr-FR" smtClean="0"/>
              <a:t>24/01/2018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693939-E2D4-4DB0-A64C-6BE575B939BB}" type="slidenum">
              <a:rPr lang="fr-FR" smtClean="0"/>
              <a:t>‹N°›</a:t>
            </a:fld>
            <a:endParaRPr lang="fr-FR"/>
          </a:p>
        </p:txBody>
      </p:sp>
    </p:spTree>
    <p:extLst>
      <p:ext uri="{BB962C8B-B14F-4D97-AF65-F5344CB8AC3E}">
        <p14:creationId xmlns:p14="http://schemas.microsoft.com/office/powerpoint/2010/main" val="149421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44378"/>
            <a:ext cx="2057400" cy="5206774"/>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44378"/>
            <a:ext cx="6019800" cy="520677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35E418-502C-4737-94EC-E57850674023}" type="datetimeFigureOut">
              <a:rPr lang="fr-FR" smtClean="0"/>
              <a:t>24/01/2018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693939-E2D4-4DB0-A64C-6BE575B939BB}" type="slidenum">
              <a:rPr lang="fr-FR" smtClean="0"/>
              <a:t>‹N°›</a:t>
            </a:fld>
            <a:endParaRPr lang="fr-FR"/>
          </a:p>
        </p:txBody>
      </p:sp>
    </p:spTree>
    <p:extLst>
      <p:ext uri="{BB962C8B-B14F-4D97-AF65-F5344CB8AC3E}">
        <p14:creationId xmlns:p14="http://schemas.microsoft.com/office/powerpoint/2010/main" val="11660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35E418-502C-4737-94EC-E57850674023}" type="datetimeFigureOut">
              <a:rPr lang="fr-FR" smtClean="0"/>
              <a:t>24/01/2018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693939-E2D4-4DB0-A64C-6BE575B939BB}" type="slidenum">
              <a:rPr lang="fr-FR" smtClean="0"/>
              <a:t>‹N°›</a:t>
            </a:fld>
            <a:endParaRPr lang="fr-FR"/>
          </a:p>
        </p:txBody>
      </p:sp>
    </p:spTree>
    <p:extLst>
      <p:ext uri="{BB962C8B-B14F-4D97-AF65-F5344CB8AC3E}">
        <p14:creationId xmlns:p14="http://schemas.microsoft.com/office/powerpoint/2010/main" val="378739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921327"/>
            <a:ext cx="7772400" cy="121199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586439"/>
            <a:ext cx="7772400" cy="133488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D35E418-502C-4737-94EC-E57850674023}" type="datetimeFigureOut">
              <a:rPr lang="fr-FR" smtClean="0"/>
              <a:t>24/01/2018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693939-E2D4-4DB0-A64C-6BE575B939BB}" type="slidenum">
              <a:rPr lang="fr-FR" smtClean="0"/>
              <a:t>‹N°›</a:t>
            </a:fld>
            <a:endParaRPr lang="fr-FR"/>
          </a:p>
        </p:txBody>
      </p:sp>
    </p:spTree>
    <p:extLst>
      <p:ext uri="{BB962C8B-B14F-4D97-AF65-F5344CB8AC3E}">
        <p14:creationId xmlns:p14="http://schemas.microsoft.com/office/powerpoint/2010/main" val="288971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423886"/>
            <a:ext cx="4038600" cy="40272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423886"/>
            <a:ext cx="4038600" cy="40272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D35E418-502C-4737-94EC-E57850674023}" type="datetimeFigureOut">
              <a:rPr lang="fr-FR" smtClean="0"/>
              <a:t>24/01/2018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693939-E2D4-4DB0-A64C-6BE575B939BB}" type="slidenum">
              <a:rPr lang="fr-FR" smtClean="0"/>
              <a:t>‹N°›</a:t>
            </a:fld>
            <a:endParaRPr lang="fr-FR"/>
          </a:p>
        </p:txBody>
      </p:sp>
    </p:spTree>
    <p:extLst>
      <p:ext uri="{BB962C8B-B14F-4D97-AF65-F5344CB8AC3E}">
        <p14:creationId xmlns:p14="http://schemas.microsoft.com/office/powerpoint/2010/main" val="4259647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365968"/>
            <a:ext cx="4040188" cy="5692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935237"/>
            <a:ext cx="4040188" cy="35159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2" y="1365968"/>
            <a:ext cx="4041775" cy="5692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32" y="1935237"/>
            <a:ext cx="4041775" cy="35159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D35E418-502C-4737-94EC-E57850674023}" type="datetimeFigureOut">
              <a:rPr lang="fr-FR" smtClean="0"/>
              <a:t>24/01/2018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3693939-E2D4-4DB0-A64C-6BE575B939BB}" type="slidenum">
              <a:rPr lang="fr-FR" smtClean="0"/>
              <a:t>‹N°›</a:t>
            </a:fld>
            <a:endParaRPr lang="fr-FR"/>
          </a:p>
        </p:txBody>
      </p:sp>
    </p:spTree>
    <p:extLst>
      <p:ext uri="{BB962C8B-B14F-4D97-AF65-F5344CB8AC3E}">
        <p14:creationId xmlns:p14="http://schemas.microsoft.com/office/powerpoint/2010/main" val="188090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D35E418-502C-4737-94EC-E57850674023}" type="datetimeFigureOut">
              <a:rPr lang="fr-FR" smtClean="0"/>
              <a:t>24/01/2018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3693939-E2D4-4DB0-A64C-6BE575B939BB}" type="slidenum">
              <a:rPr lang="fr-FR" smtClean="0"/>
              <a:t>‹N°›</a:t>
            </a:fld>
            <a:endParaRPr lang="fr-FR"/>
          </a:p>
        </p:txBody>
      </p:sp>
    </p:spTree>
    <p:extLst>
      <p:ext uri="{BB962C8B-B14F-4D97-AF65-F5344CB8AC3E}">
        <p14:creationId xmlns:p14="http://schemas.microsoft.com/office/powerpoint/2010/main" val="535966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35E418-502C-4737-94EC-E57850674023}" type="datetimeFigureOut">
              <a:rPr lang="fr-FR" smtClean="0"/>
              <a:t>24/01/2018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3693939-E2D4-4DB0-A64C-6BE575B939BB}" type="slidenum">
              <a:rPr lang="fr-FR" smtClean="0"/>
              <a:t>‹N°›</a:t>
            </a:fld>
            <a:endParaRPr lang="fr-FR"/>
          </a:p>
        </p:txBody>
      </p:sp>
    </p:spTree>
    <p:extLst>
      <p:ext uri="{BB962C8B-B14F-4D97-AF65-F5344CB8AC3E}">
        <p14:creationId xmlns:p14="http://schemas.microsoft.com/office/powerpoint/2010/main" val="1458270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7" y="242967"/>
            <a:ext cx="3008313" cy="1034008"/>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42968"/>
            <a:ext cx="5111750" cy="52081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7" y="1276978"/>
            <a:ext cx="3008313" cy="41741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D35E418-502C-4737-94EC-E57850674023}" type="datetimeFigureOut">
              <a:rPr lang="fr-FR" smtClean="0"/>
              <a:t>24/01/2018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693939-E2D4-4DB0-A64C-6BE575B939BB}" type="slidenum">
              <a:rPr lang="fr-FR" smtClean="0"/>
              <a:t>‹N°›</a:t>
            </a:fld>
            <a:endParaRPr lang="fr-FR"/>
          </a:p>
        </p:txBody>
      </p:sp>
    </p:spTree>
    <p:extLst>
      <p:ext uri="{BB962C8B-B14F-4D97-AF65-F5344CB8AC3E}">
        <p14:creationId xmlns:p14="http://schemas.microsoft.com/office/powerpoint/2010/main" val="4138991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271647"/>
            <a:ext cx="5486400" cy="504293"/>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545257"/>
            <a:ext cx="5486400" cy="36614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775938"/>
            <a:ext cx="5486400" cy="7161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D35E418-502C-4737-94EC-E57850674023}" type="datetimeFigureOut">
              <a:rPr lang="fr-FR" smtClean="0"/>
              <a:t>24/01/2018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693939-E2D4-4DB0-A64C-6BE575B939BB}" type="slidenum">
              <a:rPr lang="fr-FR" smtClean="0"/>
              <a:t>‹N°›</a:t>
            </a:fld>
            <a:endParaRPr lang="fr-FR"/>
          </a:p>
        </p:txBody>
      </p:sp>
    </p:spTree>
    <p:extLst>
      <p:ext uri="{BB962C8B-B14F-4D97-AF65-F5344CB8AC3E}">
        <p14:creationId xmlns:p14="http://schemas.microsoft.com/office/powerpoint/2010/main" val="3920264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44378"/>
            <a:ext cx="8229600" cy="1017058"/>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423886"/>
            <a:ext cx="8229600" cy="4027269"/>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5655976"/>
            <a:ext cx="2133600" cy="324894"/>
          </a:xfrm>
          <a:prstGeom prst="rect">
            <a:avLst/>
          </a:prstGeom>
        </p:spPr>
        <p:txBody>
          <a:bodyPr vert="horz" lIns="91440" tIns="45720" rIns="91440" bIns="45720" rtlCol="0" anchor="ctr"/>
          <a:lstStyle>
            <a:lvl1pPr algn="l">
              <a:defRPr sz="1200">
                <a:solidFill>
                  <a:schemeClr val="tx1">
                    <a:tint val="75000"/>
                  </a:schemeClr>
                </a:solidFill>
              </a:defRPr>
            </a:lvl1pPr>
          </a:lstStyle>
          <a:p>
            <a:fld id="{9D35E418-502C-4737-94EC-E57850674023}" type="datetimeFigureOut">
              <a:rPr lang="fr-FR" smtClean="0"/>
              <a:t>24/01/2018</a:t>
            </a:fld>
            <a:endParaRPr lang="fr-FR"/>
          </a:p>
        </p:txBody>
      </p:sp>
      <p:sp>
        <p:nvSpPr>
          <p:cNvPr id="5" name="Espace réservé du pied de page 4"/>
          <p:cNvSpPr>
            <a:spLocks noGrp="1"/>
          </p:cNvSpPr>
          <p:nvPr>
            <p:ph type="ftr" sz="quarter" idx="3"/>
          </p:nvPr>
        </p:nvSpPr>
        <p:spPr>
          <a:xfrm>
            <a:off x="3124200" y="5655976"/>
            <a:ext cx="2895600" cy="32489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5655976"/>
            <a:ext cx="2133600" cy="324894"/>
          </a:xfrm>
          <a:prstGeom prst="rect">
            <a:avLst/>
          </a:prstGeom>
        </p:spPr>
        <p:txBody>
          <a:bodyPr vert="horz" lIns="91440" tIns="45720" rIns="91440" bIns="45720" rtlCol="0" anchor="ctr"/>
          <a:lstStyle>
            <a:lvl1pPr algn="r">
              <a:defRPr sz="1200">
                <a:solidFill>
                  <a:schemeClr val="tx1">
                    <a:tint val="75000"/>
                  </a:schemeClr>
                </a:solidFill>
              </a:defRPr>
            </a:lvl1pPr>
          </a:lstStyle>
          <a:p>
            <a:fld id="{A3693939-E2D4-4DB0-A64C-6BE575B939BB}" type="slidenum">
              <a:rPr lang="fr-FR" smtClean="0"/>
              <a:t>‹N°›</a:t>
            </a:fld>
            <a:endParaRPr lang="fr-FR"/>
          </a:p>
        </p:txBody>
      </p:sp>
    </p:spTree>
    <p:extLst>
      <p:ext uri="{BB962C8B-B14F-4D97-AF65-F5344CB8AC3E}">
        <p14:creationId xmlns:p14="http://schemas.microsoft.com/office/powerpoint/2010/main" val="3531447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referRelativeResize="0">
            <a:picLocks/>
          </p:cNvPicPr>
          <p:nvPr/>
        </p:nvPicPr>
        <p:blipFill>
          <a:blip r:embed="rId2">
            <a:extLst>
              <a:ext uri="{BEBA8EAE-BF5A-486C-A8C5-ECC9F3942E4B}">
                <a14:imgProps xmlns:a14="http://schemas.microsoft.com/office/drawing/2010/main">
                  <a14:imgLayer r:embed="rId3">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0" y="0"/>
            <a:ext cx="9144000" cy="6102000"/>
          </a:xfrm>
          <a:prstGeom prst="rect">
            <a:avLst/>
          </a:prstGeom>
        </p:spPr>
      </p:pic>
      <p:sp>
        <p:nvSpPr>
          <p:cNvPr id="10" name="Rectangle 9"/>
          <p:cNvSpPr/>
          <p:nvPr/>
        </p:nvSpPr>
        <p:spPr>
          <a:xfrm>
            <a:off x="0" y="3843263"/>
            <a:ext cx="6804248" cy="2088232"/>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t>Logique </a:t>
            </a:r>
            <a:r>
              <a:rPr lang="fr-FR" b="1" i="1" dirty="0"/>
              <a:t>des plans stratégiques de référence du </a:t>
            </a:r>
            <a:endParaRPr lang="fr-FR" b="1" i="1" dirty="0" smtClean="0"/>
          </a:p>
          <a:p>
            <a:pPr algn="ctr"/>
            <a:r>
              <a:rPr lang="fr-FR" b="1" i="1" dirty="0" smtClean="0"/>
              <a:t>Programme Directeur  d’Industrialisation</a:t>
            </a:r>
            <a:r>
              <a:rPr lang="fr-FR" dirty="0"/>
              <a:t> </a:t>
            </a:r>
          </a:p>
          <a:p>
            <a:pPr algn="ctr"/>
            <a:endParaRPr lang="fr-FR" dirty="0"/>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4" y="-45169"/>
            <a:ext cx="1905000" cy="714375"/>
          </a:xfrm>
          <a:prstGeom prst="rect">
            <a:avLst/>
          </a:prstGeom>
        </p:spPr>
      </p:pic>
      <p:sp>
        <p:nvSpPr>
          <p:cNvPr id="15" name="Ellipse 14"/>
          <p:cNvSpPr/>
          <p:nvPr/>
        </p:nvSpPr>
        <p:spPr>
          <a:xfrm>
            <a:off x="6948264" y="3843263"/>
            <a:ext cx="2088232" cy="2088232"/>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9" name="Imag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336" y="3847430"/>
            <a:ext cx="662473" cy="828092"/>
          </a:xfrm>
          <a:prstGeom prst="rect">
            <a:avLst/>
          </a:prstGeom>
        </p:spPr>
      </p:pic>
      <p:sp>
        <p:nvSpPr>
          <p:cNvPr id="20" name="ZoneTexte 19"/>
          <p:cNvSpPr txBox="1"/>
          <p:nvPr/>
        </p:nvSpPr>
        <p:spPr>
          <a:xfrm>
            <a:off x="7146540" y="5012382"/>
            <a:ext cx="1691680" cy="646331"/>
          </a:xfrm>
          <a:prstGeom prst="rect">
            <a:avLst/>
          </a:prstGeom>
          <a:noFill/>
        </p:spPr>
        <p:txBody>
          <a:bodyPr wrap="square" rtlCol="0">
            <a:spAutoFit/>
          </a:bodyPr>
          <a:lstStyle/>
          <a:p>
            <a:pPr algn="ctr"/>
            <a:r>
              <a:rPr lang="fr-FR" sz="1200" b="1" dirty="0" smtClean="0">
                <a:solidFill>
                  <a:schemeClr val="bg1"/>
                </a:solidFill>
              </a:rPr>
              <a:t>Directeur Marketing et Communication CAMTEL</a:t>
            </a:r>
            <a:endParaRPr lang="fr-FR" sz="1200" b="1" dirty="0">
              <a:solidFill>
                <a:schemeClr val="bg1"/>
              </a:solidFill>
            </a:endParaRPr>
          </a:p>
        </p:txBody>
      </p:sp>
      <p:sp>
        <p:nvSpPr>
          <p:cNvPr id="21" name="ZoneTexte 20"/>
          <p:cNvSpPr txBox="1"/>
          <p:nvPr/>
        </p:nvSpPr>
        <p:spPr>
          <a:xfrm>
            <a:off x="6948264" y="4675522"/>
            <a:ext cx="2088232" cy="276999"/>
          </a:xfrm>
          <a:prstGeom prst="rect">
            <a:avLst/>
          </a:prstGeom>
          <a:noFill/>
        </p:spPr>
        <p:txBody>
          <a:bodyPr wrap="square" rtlCol="0">
            <a:spAutoFit/>
          </a:bodyPr>
          <a:lstStyle/>
          <a:p>
            <a:pPr algn="ctr"/>
            <a:r>
              <a:rPr lang="fr-FR" sz="1200" b="1" dirty="0" smtClean="0">
                <a:solidFill>
                  <a:schemeClr val="bg1"/>
                </a:solidFill>
              </a:rPr>
              <a:t>Benjamin Gérard ASSOUZOO</a:t>
            </a:r>
            <a:endParaRPr lang="fr-FR" sz="1200" b="1" dirty="0">
              <a:solidFill>
                <a:schemeClr val="bg1"/>
              </a:solidFill>
            </a:endParaRPr>
          </a:p>
        </p:txBody>
      </p:sp>
      <p:sp>
        <p:nvSpPr>
          <p:cNvPr id="22" name="ZoneTexte 21"/>
          <p:cNvSpPr txBox="1"/>
          <p:nvPr/>
        </p:nvSpPr>
        <p:spPr>
          <a:xfrm>
            <a:off x="7020272" y="312017"/>
            <a:ext cx="2123729" cy="923330"/>
          </a:xfrm>
          <a:prstGeom prst="rect">
            <a:avLst/>
          </a:prstGeom>
          <a:solidFill>
            <a:srgbClr val="00B0F0">
              <a:alpha val="50000"/>
            </a:srgbClr>
          </a:solidFill>
        </p:spPr>
        <p:txBody>
          <a:bodyPr vert="horz" wrap="square" rtlCol="0">
            <a:spAutoFit/>
          </a:bodyPr>
          <a:lstStyle/>
          <a:p>
            <a:r>
              <a:rPr lang="fr-FR" b="1" dirty="0" smtClean="0">
                <a:solidFill>
                  <a:schemeClr val="bg1"/>
                </a:solidFill>
              </a:rPr>
              <a:t>VOLET </a:t>
            </a:r>
          </a:p>
          <a:p>
            <a:r>
              <a:rPr lang="fr-FR" b="1" dirty="0" smtClean="0">
                <a:solidFill>
                  <a:schemeClr val="bg1"/>
                </a:solidFill>
              </a:rPr>
              <a:t>TECHNOLOGIQUE</a:t>
            </a:r>
          </a:p>
          <a:p>
            <a:endParaRPr lang="fr-FR" b="1" dirty="0">
              <a:solidFill>
                <a:schemeClr val="bg1"/>
              </a:solidFill>
            </a:endParaRPr>
          </a:p>
        </p:txBody>
      </p:sp>
    </p:spTree>
    <p:extLst>
      <p:ext uri="{BB962C8B-B14F-4D97-AF65-F5344CB8AC3E}">
        <p14:creationId xmlns:p14="http://schemas.microsoft.com/office/powerpoint/2010/main" val="346059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3568" y="2088937"/>
            <a:ext cx="7875512" cy="369332"/>
          </a:xfrm>
          <a:prstGeom prst="rect">
            <a:avLst/>
          </a:prstGeom>
          <a:solidFill>
            <a:srgbClr val="00B0F0"/>
          </a:solidFill>
        </p:spPr>
        <p:txBody>
          <a:bodyPr wrap="square" rtlCol="0">
            <a:spAutoFit/>
          </a:bodyPr>
          <a:lstStyle/>
          <a:p>
            <a:pPr algn="ctr"/>
            <a:r>
              <a:rPr lang="fr-FR" b="1" dirty="0" smtClean="0">
                <a:solidFill>
                  <a:schemeClr val="bg1"/>
                </a:solidFill>
              </a:rPr>
              <a:t>Garantie pour une intensification des échanges</a:t>
            </a:r>
            <a:endParaRPr lang="fr-FR" b="1" dirty="0">
              <a:solidFill>
                <a:schemeClr val="bg1"/>
              </a:solidFill>
            </a:endParaRPr>
          </a:p>
        </p:txBody>
      </p:sp>
      <p:sp>
        <p:nvSpPr>
          <p:cNvPr id="5" name="ZoneTexte 4"/>
          <p:cNvSpPr txBox="1"/>
          <p:nvPr/>
        </p:nvSpPr>
        <p:spPr>
          <a:xfrm>
            <a:off x="683568" y="3097049"/>
            <a:ext cx="7875512" cy="1754326"/>
          </a:xfrm>
          <a:prstGeom prst="rect">
            <a:avLst/>
          </a:prstGeom>
          <a:noFill/>
        </p:spPr>
        <p:txBody>
          <a:bodyPr wrap="square" rtlCol="0">
            <a:spAutoFit/>
          </a:bodyPr>
          <a:lstStyle/>
          <a:p>
            <a:pPr algn="just"/>
            <a:r>
              <a:rPr lang="fr-FR" dirty="0" smtClean="0"/>
              <a:t>Sur le plan de l'</a:t>
            </a:r>
            <a:r>
              <a:rPr lang="fr-FR" b="1" dirty="0" smtClean="0"/>
              <a:t>organisation interne </a:t>
            </a:r>
            <a:r>
              <a:rPr lang="fr-FR" dirty="0" smtClean="0"/>
              <a:t>des entreprises comme de leurs </a:t>
            </a:r>
            <a:r>
              <a:rPr lang="fr-FR" b="1" dirty="0" smtClean="0"/>
              <a:t>relations externes</a:t>
            </a:r>
            <a:r>
              <a:rPr lang="fr-FR" dirty="0" smtClean="0"/>
              <a:t>, les technologies numériques offrent des opportunités novatrices : communication à distance, rapidité de la transmission de l'information (par exemple l'envoi des commandes), possibilité de réaction et de réponse en temps réel, gains de productivité (exemple de la </a:t>
            </a:r>
            <a:r>
              <a:rPr lang="fr-FR" b="1" dirty="0" smtClean="0"/>
              <a:t>conception assistée par ordinateur</a:t>
            </a:r>
            <a:r>
              <a:rPr lang="fr-FR" dirty="0" smtClean="0"/>
              <a:t> (CAO), permettant d'éviter la réalisation de maquettes physiques).</a:t>
            </a:r>
            <a:endParaRPr lang="fr-FR" dirty="0"/>
          </a:p>
        </p:txBody>
      </p:sp>
      <p:sp>
        <p:nvSpPr>
          <p:cNvPr id="6" name="ZoneTexte 5"/>
          <p:cNvSpPr txBox="1"/>
          <p:nvPr/>
        </p:nvSpPr>
        <p:spPr>
          <a:xfrm>
            <a:off x="251520" y="279856"/>
            <a:ext cx="8568952" cy="954107"/>
          </a:xfrm>
          <a:prstGeom prst="rect">
            <a:avLst/>
          </a:prstGeom>
          <a:noFill/>
        </p:spPr>
        <p:txBody>
          <a:bodyPr wrap="square" rtlCol="0">
            <a:spAutoFit/>
          </a:bodyPr>
          <a:lstStyle/>
          <a:p>
            <a:pPr algn="ctr"/>
            <a:r>
              <a:rPr lang="fr-FR" sz="2800" b="1" dirty="0" smtClean="0">
                <a:solidFill>
                  <a:srgbClr val="00B0F0"/>
                </a:solidFill>
              </a:rPr>
              <a:t>De l’urgence de bâtir un </a:t>
            </a:r>
            <a:r>
              <a:rPr lang="fr-FR" sz="2800" b="1" dirty="0" smtClean="0">
                <a:solidFill>
                  <a:srgbClr val="00B0F0"/>
                </a:solidFill>
              </a:rPr>
              <a:t>Champion </a:t>
            </a:r>
            <a:r>
              <a:rPr lang="fr-FR" sz="2800" b="1" dirty="0">
                <a:solidFill>
                  <a:srgbClr val="00B0F0"/>
                </a:solidFill>
              </a:rPr>
              <a:t>N</a:t>
            </a:r>
            <a:r>
              <a:rPr lang="fr-FR" sz="2800" b="1" dirty="0" smtClean="0">
                <a:solidFill>
                  <a:srgbClr val="00B0F0"/>
                </a:solidFill>
              </a:rPr>
              <a:t>ational des TIC et du Numérique</a:t>
            </a:r>
            <a:endParaRPr lang="fr-FR" sz="2800" b="1" dirty="0">
              <a:solidFill>
                <a:srgbClr val="00B0F0"/>
              </a:solidFill>
            </a:endParaRPr>
          </a:p>
        </p:txBody>
      </p:sp>
    </p:spTree>
    <p:extLst>
      <p:ext uri="{BB962C8B-B14F-4D97-AF65-F5344CB8AC3E}">
        <p14:creationId xmlns:p14="http://schemas.microsoft.com/office/powerpoint/2010/main" val="71197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11560" y="253026"/>
            <a:ext cx="7875512" cy="369332"/>
          </a:xfrm>
          <a:prstGeom prst="rect">
            <a:avLst/>
          </a:prstGeom>
          <a:solidFill>
            <a:srgbClr val="00B0F0"/>
          </a:solidFill>
        </p:spPr>
        <p:txBody>
          <a:bodyPr wrap="square" rtlCol="0">
            <a:spAutoFit/>
          </a:bodyPr>
          <a:lstStyle/>
          <a:p>
            <a:pPr algn="ctr"/>
            <a:r>
              <a:rPr lang="fr-FR" b="1" dirty="0" smtClean="0">
                <a:solidFill>
                  <a:schemeClr val="bg1"/>
                </a:solidFill>
              </a:rPr>
              <a:t>Garantie d’un développement effectivement participatif</a:t>
            </a:r>
            <a:endParaRPr lang="fr-FR" b="1" dirty="0">
              <a:solidFill>
                <a:schemeClr val="bg1"/>
              </a:solidFill>
            </a:endParaRPr>
          </a:p>
        </p:txBody>
      </p:sp>
      <p:sp>
        <p:nvSpPr>
          <p:cNvPr id="2" name="ZoneTexte 1"/>
          <p:cNvSpPr txBox="1"/>
          <p:nvPr/>
        </p:nvSpPr>
        <p:spPr>
          <a:xfrm>
            <a:off x="611560" y="801273"/>
            <a:ext cx="7875512" cy="1200329"/>
          </a:xfrm>
          <a:prstGeom prst="rect">
            <a:avLst/>
          </a:prstGeom>
          <a:noFill/>
        </p:spPr>
        <p:txBody>
          <a:bodyPr wrap="square" rtlCol="0">
            <a:spAutoFit/>
          </a:bodyPr>
          <a:lstStyle/>
          <a:p>
            <a:pPr algn="just"/>
            <a:r>
              <a:rPr lang="fr-FR" dirty="0" smtClean="0"/>
              <a:t>Déjà la définition de l’économie numérique renseigne à suffisance sur l’étendue des champs d’actions et des acteurs y étant impliqués. Il ne s’agit pas d’une expression renvoyant à un domaine précis comme l’imagerie populaire pourrait  se le façonner, Au-delà de cela elle implique même plusieurs concepts très différents</a:t>
            </a:r>
            <a:endParaRPr lang="fr-FR" dirty="0"/>
          </a:p>
        </p:txBody>
      </p:sp>
      <p:sp>
        <p:nvSpPr>
          <p:cNvPr id="7" name="ZoneTexte 6"/>
          <p:cNvSpPr txBox="1"/>
          <p:nvPr/>
        </p:nvSpPr>
        <p:spPr>
          <a:xfrm>
            <a:off x="617257" y="2238328"/>
            <a:ext cx="7875512" cy="1754326"/>
          </a:xfrm>
          <a:prstGeom prst="rect">
            <a:avLst/>
          </a:prstGeom>
          <a:noFill/>
        </p:spPr>
        <p:txBody>
          <a:bodyPr wrap="square" rtlCol="0">
            <a:spAutoFit/>
          </a:bodyPr>
          <a:lstStyle/>
          <a:p>
            <a:pPr algn="just"/>
            <a:r>
              <a:rPr lang="fr-FR" dirty="0" smtClean="0"/>
              <a:t>Selon « The </a:t>
            </a:r>
            <a:r>
              <a:rPr lang="fr-FR" dirty="0" err="1" smtClean="0"/>
              <a:t>Australian</a:t>
            </a:r>
            <a:r>
              <a:rPr lang="fr-FR" dirty="0" smtClean="0"/>
              <a:t> Bureau of </a:t>
            </a:r>
            <a:r>
              <a:rPr lang="fr-FR" dirty="0" err="1" smtClean="0"/>
              <a:t>Statistics</a:t>
            </a:r>
            <a:r>
              <a:rPr lang="fr-FR" dirty="0" smtClean="0"/>
              <a:t> » l'économie numérique est : le réseau mondial des activités économiques et sociales qui sont activées par des plates-formes telles que les réseaux Internet, mobiles et de capteurs, y compris le commerce électronique. Activées également par les efforts pour atteindre l'efficacité et la productivité dans les processus de production, les stocks et la gestion des connaissances.</a:t>
            </a:r>
            <a:endParaRPr lang="fr-FR" dirty="0"/>
          </a:p>
        </p:txBody>
      </p:sp>
      <p:cxnSp>
        <p:nvCxnSpPr>
          <p:cNvPr id="8" name="Connecteur droit 7"/>
          <p:cNvCxnSpPr/>
          <p:nvPr/>
        </p:nvCxnSpPr>
        <p:spPr>
          <a:xfrm>
            <a:off x="179512" y="2019256"/>
            <a:ext cx="849694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1979712" y="4013413"/>
            <a:ext cx="4536504" cy="646331"/>
          </a:xfrm>
          <a:prstGeom prst="rect">
            <a:avLst/>
          </a:prstGeom>
          <a:solidFill>
            <a:srgbClr val="00B0F0"/>
          </a:solidFill>
          <a:ln>
            <a:noFill/>
          </a:ln>
        </p:spPr>
        <p:txBody>
          <a:bodyPr wrap="square" rtlCol="0">
            <a:spAutoFit/>
          </a:bodyPr>
          <a:lstStyle/>
          <a:p>
            <a:pPr algn="ctr"/>
            <a:r>
              <a:rPr lang="fr-FR" b="1" dirty="0" smtClean="0">
                <a:solidFill>
                  <a:schemeClr val="bg1"/>
                </a:solidFill>
              </a:rPr>
              <a:t>Implication de tous les acteurs de tous les secteurs d’activités</a:t>
            </a:r>
            <a:endParaRPr lang="fr-FR" b="1" dirty="0">
              <a:solidFill>
                <a:schemeClr val="bg1"/>
              </a:solidFill>
            </a:endParaRPr>
          </a:p>
        </p:txBody>
      </p:sp>
      <p:sp>
        <p:nvSpPr>
          <p:cNvPr id="15" name="ZoneTexte 14"/>
          <p:cNvSpPr txBox="1"/>
          <p:nvPr/>
        </p:nvSpPr>
        <p:spPr>
          <a:xfrm>
            <a:off x="683568" y="4923383"/>
            <a:ext cx="7992888" cy="646331"/>
          </a:xfrm>
          <a:prstGeom prst="rect">
            <a:avLst/>
          </a:prstGeom>
          <a:noFill/>
        </p:spPr>
        <p:txBody>
          <a:bodyPr wrap="square" rtlCol="0">
            <a:spAutoFit/>
          </a:bodyPr>
          <a:lstStyle/>
          <a:p>
            <a:pPr algn="just"/>
            <a:r>
              <a:rPr lang="fr-FR" dirty="0" smtClean="0"/>
              <a:t>Il est question de mise en interconnexions via des plateformes dédiées de tous les acteurs garant de la création  de richesse </a:t>
            </a:r>
            <a:endParaRPr lang="fr-FR" dirty="0"/>
          </a:p>
        </p:txBody>
      </p:sp>
    </p:spTree>
    <p:extLst>
      <p:ext uri="{BB962C8B-B14F-4D97-AF65-F5344CB8AC3E}">
        <p14:creationId xmlns:p14="http://schemas.microsoft.com/office/powerpoint/2010/main" val="2410300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4" y="2209846"/>
            <a:ext cx="3744416" cy="646331"/>
          </a:xfrm>
          <a:prstGeom prst="rect">
            <a:avLst/>
          </a:prstGeom>
          <a:solidFill>
            <a:srgbClr val="00B0F0"/>
          </a:solidFill>
          <a:ln>
            <a:noFill/>
          </a:ln>
        </p:spPr>
        <p:txBody>
          <a:bodyPr wrap="square" rtlCol="0">
            <a:spAutoFit/>
          </a:bodyPr>
          <a:lstStyle/>
          <a:p>
            <a:pPr algn="ctr"/>
            <a:r>
              <a:rPr lang="fr-FR" b="1" dirty="0" smtClean="0">
                <a:solidFill>
                  <a:schemeClr val="bg1"/>
                </a:solidFill>
              </a:rPr>
              <a:t>Garantie point de vue management des biens publics</a:t>
            </a:r>
            <a:endParaRPr lang="fr-FR" b="1" dirty="0">
              <a:solidFill>
                <a:schemeClr val="bg1"/>
              </a:solidFill>
            </a:endParaRPr>
          </a:p>
        </p:txBody>
      </p:sp>
      <p:sp>
        <p:nvSpPr>
          <p:cNvPr id="5" name="ZoneTexte 4"/>
          <p:cNvSpPr txBox="1"/>
          <p:nvPr/>
        </p:nvSpPr>
        <p:spPr>
          <a:xfrm>
            <a:off x="4932040" y="966756"/>
            <a:ext cx="3960440" cy="369332"/>
          </a:xfrm>
          <a:prstGeom prst="rect">
            <a:avLst/>
          </a:prstGeom>
          <a:solidFill>
            <a:srgbClr val="00B0F0"/>
          </a:solidFill>
          <a:ln>
            <a:noFill/>
          </a:ln>
        </p:spPr>
        <p:txBody>
          <a:bodyPr wrap="square" rtlCol="0">
            <a:spAutoFit/>
          </a:bodyPr>
          <a:lstStyle/>
          <a:p>
            <a:pPr algn="ctr"/>
            <a:r>
              <a:rPr lang="fr-FR" b="1" dirty="0" smtClean="0">
                <a:solidFill>
                  <a:schemeClr val="bg1"/>
                </a:solidFill>
              </a:rPr>
              <a:t>Garantie d’une gouvernance maîtrisée</a:t>
            </a:r>
            <a:endParaRPr lang="fr-FR" b="1" dirty="0">
              <a:solidFill>
                <a:schemeClr val="bg1"/>
              </a:solidFill>
            </a:endParaRPr>
          </a:p>
        </p:txBody>
      </p:sp>
      <p:sp>
        <p:nvSpPr>
          <p:cNvPr id="6" name="ZoneTexte 5"/>
          <p:cNvSpPr txBox="1"/>
          <p:nvPr/>
        </p:nvSpPr>
        <p:spPr>
          <a:xfrm>
            <a:off x="323528" y="3195191"/>
            <a:ext cx="4032448" cy="830997"/>
          </a:xfrm>
          <a:prstGeom prst="rect">
            <a:avLst/>
          </a:prstGeom>
          <a:noFill/>
        </p:spPr>
        <p:txBody>
          <a:bodyPr wrap="square" rtlCol="0">
            <a:spAutoFit/>
          </a:bodyPr>
          <a:lstStyle/>
          <a:p>
            <a:pPr algn="just"/>
            <a:r>
              <a:rPr lang="fr-FR" sz="1600" dirty="0" smtClean="0"/>
              <a:t>Mise en place de plateformes et d’équipement efficaces de lutte contre la corruption les détournements</a:t>
            </a:r>
            <a:endParaRPr lang="fr-FR" sz="1600" dirty="0"/>
          </a:p>
        </p:txBody>
      </p:sp>
      <p:sp>
        <p:nvSpPr>
          <p:cNvPr id="7" name="ZoneTexte 6"/>
          <p:cNvSpPr txBox="1"/>
          <p:nvPr/>
        </p:nvSpPr>
        <p:spPr>
          <a:xfrm>
            <a:off x="5148064" y="1765330"/>
            <a:ext cx="4459496" cy="338554"/>
          </a:xfrm>
          <a:prstGeom prst="rect">
            <a:avLst/>
          </a:prstGeom>
          <a:noFill/>
        </p:spPr>
        <p:txBody>
          <a:bodyPr wrap="square" rtlCol="0">
            <a:spAutoFit/>
          </a:bodyPr>
          <a:lstStyle/>
          <a:p>
            <a:pPr algn="just"/>
            <a:r>
              <a:rPr lang="fr-FR" sz="1600" dirty="0" smtClean="0"/>
              <a:t>Implémentation de l’E-gouvernance</a:t>
            </a:r>
            <a:endParaRPr lang="fr-FR" sz="1600" dirty="0"/>
          </a:p>
        </p:txBody>
      </p:sp>
      <p:sp>
        <p:nvSpPr>
          <p:cNvPr id="11" name="ZoneTexte 10"/>
          <p:cNvSpPr txBox="1"/>
          <p:nvPr/>
        </p:nvSpPr>
        <p:spPr>
          <a:xfrm>
            <a:off x="4932040" y="3401037"/>
            <a:ext cx="3960440" cy="369332"/>
          </a:xfrm>
          <a:prstGeom prst="rect">
            <a:avLst/>
          </a:prstGeom>
          <a:solidFill>
            <a:srgbClr val="00B0F0"/>
          </a:solidFill>
          <a:ln>
            <a:noFill/>
          </a:ln>
        </p:spPr>
        <p:txBody>
          <a:bodyPr wrap="square" rtlCol="0">
            <a:spAutoFit/>
          </a:bodyPr>
          <a:lstStyle/>
          <a:p>
            <a:pPr algn="ctr"/>
            <a:r>
              <a:rPr lang="fr-FR" b="1" dirty="0" smtClean="0">
                <a:solidFill>
                  <a:schemeClr val="bg1"/>
                </a:solidFill>
              </a:rPr>
              <a:t>Garantie protection hommes et biens</a:t>
            </a:r>
            <a:endParaRPr lang="fr-FR" b="1" dirty="0">
              <a:solidFill>
                <a:schemeClr val="bg1"/>
              </a:solidFill>
            </a:endParaRPr>
          </a:p>
        </p:txBody>
      </p:sp>
      <p:sp>
        <p:nvSpPr>
          <p:cNvPr id="12" name="ZoneTexte 11"/>
          <p:cNvSpPr txBox="1"/>
          <p:nvPr/>
        </p:nvSpPr>
        <p:spPr>
          <a:xfrm>
            <a:off x="4801180" y="4008460"/>
            <a:ext cx="4275536" cy="1477328"/>
          </a:xfrm>
          <a:prstGeom prst="rect">
            <a:avLst/>
          </a:prstGeom>
          <a:noFill/>
        </p:spPr>
        <p:txBody>
          <a:bodyPr wrap="square" rtlCol="0">
            <a:spAutoFit/>
          </a:bodyPr>
          <a:lstStyle/>
          <a:p>
            <a:pPr algn="just"/>
            <a:r>
              <a:rPr lang="fr-FR" dirty="0" smtClean="0"/>
              <a:t>Les caméras et les applications de </a:t>
            </a:r>
            <a:r>
              <a:rPr lang="fr-FR" dirty="0" err="1" smtClean="0"/>
              <a:t>video</a:t>
            </a:r>
            <a:r>
              <a:rPr lang="fr-FR" dirty="0" smtClean="0"/>
              <a:t> surveillance permettent d’assurer un </a:t>
            </a:r>
            <a:r>
              <a:rPr lang="fr-FR" dirty="0" err="1" smtClean="0"/>
              <a:t>survey</a:t>
            </a:r>
            <a:r>
              <a:rPr lang="fr-FR" dirty="0" smtClean="0"/>
              <a:t> continu des zones frontalières à risques et sont à la base de la mise sur pied de procédures d’intervention efficaces</a:t>
            </a:r>
            <a:endParaRPr lang="fr-FR" dirty="0"/>
          </a:p>
        </p:txBody>
      </p:sp>
    </p:spTree>
    <p:extLst>
      <p:ext uri="{BB962C8B-B14F-4D97-AF65-F5344CB8AC3E}">
        <p14:creationId xmlns:p14="http://schemas.microsoft.com/office/powerpoint/2010/main" val="4007841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28308" y="2331095"/>
            <a:ext cx="8015376" cy="2308324"/>
          </a:xfrm>
          <a:prstGeom prst="rect">
            <a:avLst/>
          </a:prstGeom>
          <a:noFill/>
        </p:spPr>
        <p:txBody>
          <a:bodyPr wrap="square" rtlCol="0">
            <a:spAutoFit/>
          </a:bodyPr>
          <a:lstStyle/>
          <a:p>
            <a:pPr algn="just"/>
            <a:r>
              <a:rPr lang="fr-FR" dirty="0" smtClean="0"/>
              <a:t>1. </a:t>
            </a:r>
            <a:r>
              <a:rPr lang="fr-FR" b="1" u="sng" dirty="0" smtClean="0">
                <a:solidFill>
                  <a:srgbClr val="FF0000"/>
                </a:solidFill>
              </a:rPr>
              <a:t>Développer </a:t>
            </a:r>
            <a:r>
              <a:rPr lang="fr-FR" b="1" u="sng" dirty="0" smtClean="0">
                <a:solidFill>
                  <a:srgbClr val="FF0000"/>
                </a:solidFill>
              </a:rPr>
              <a:t>un vrai réseau LTE </a:t>
            </a:r>
            <a:r>
              <a:rPr lang="fr-FR" dirty="0" smtClean="0"/>
              <a:t>au niveau national grâce à une couverture intégrale (frontières et arrière pays) pour exploiter pleinement les services de vidéo surveillance et le potentiel de l’agriculture de deuxième génération.</a:t>
            </a:r>
            <a:br>
              <a:rPr lang="fr-FR" dirty="0" smtClean="0"/>
            </a:br>
            <a:r>
              <a:rPr lang="fr-FR" dirty="0" smtClean="0"/>
              <a:t>Dans son rôle régalien l’Etat a pour mission entre autre d’assurer la sécurité aux frontières nationales. Limitrophe à 5 pays avec lesquels il partage plus de 3000 km de frontières, le Cameroun a pour obligation d’utiliser des moyens technologique poussés pour assurer une surveillance permanente de ses frontières (Caméras sur </a:t>
            </a:r>
            <a:r>
              <a:rPr lang="fr-FR" dirty="0" err="1" smtClean="0"/>
              <a:t>pylone</a:t>
            </a:r>
            <a:r>
              <a:rPr lang="fr-FR" dirty="0" smtClean="0"/>
              <a:t> ou sur Drones de reconnaissance)</a:t>
            </a:r>
          </a:p>
        </p:txBody>
      </p:sp>
      <p:sp>
        <p:nvSpPr>
          <p:cNvPr id="5" name="ZoneTexte 4"/>
          <p:cNvSpPr txBox="1"/>
          <p:nvPr/>
        </p:nvSpPr>
        <p:spPr>
          <a:xfrm>
            <a:off x="251520" y="1034951"/>
            <a:ext cx="8568952" cy="954107"/>
          </a:xfrm>
          <a:prstGeom prst="rect">
            <a:avLst/>
          </a:prstGeom>
          <a:noFill/>
        </p:spPr>
        <p:txBody>
          <a:bodyPr wrap="square" rtlCol="0">
            <a:spAutoFit/>
          </a:bodyPr>
          <a:lstStyle/>
          <a:p>
            <a:pPr algn="ctr"/>
            <a:r>
              <a:rPr lang="fr-FR" sz="2800" b="1" dirty="0" smtClean="0">
                <a:solidFill>
                  <a:srgbClr val="00B0F0"/>
                </a:solidFill>
              </a:rPr>
              <a:t>Des urgences envisagées par le Top management de Camtel</a:t>
            </a:r>
            <a:endParaRPr lang="fr-FR" sz="2800" b="1" dirty="0">
              <a:solidFill>
                <a:srgbClr val="00B0F0"/>
              </a:solidFill>
            </a:endParaRPr>
          </a:p>
        </p:txBody>
      </p:sp>
    </p:spTree>
    <p:extLst>
      <p:ext uri="{BB962C8B-B14F-4D97-AF65-F5344CB8AC3E}">
        <p14:creationId xmlns:p14="http://schemas.microsoft.com/office/powerpoint/2010/main" val="1335907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11560" y="1178967"/>
            <a:ext cx="7704856" cy="1754326"/>
          </a:xfrm>
          <a:prstGeom prst="rect">
            <a:avLst/>
          </a:prstGeom>
          <a:noFill/>
        </p:spPr>
        <p:txBody>
          <a:bodyPr wrap="square" rtlCol="0">
            <a:spAutoFit/>
          </a:bodyPr>
          <a:lstStyle/>
          <a:p>
            <a:pPr algn="just"/>
            <a:r>
              <a:rPr lang="fr-FR" dirty="0" smtClean="0"/>
              <a:t>2. </a:t>
            </a:r>
            <a:r>
              <a:rPr lang="fr-FR" b="1" dirty="0" smtClean="0">
                <a:solidFill>
                  <a:srgbClr val="FF0000"/>
                </a:solidFill>
              </a:rPr>
              <a:t>D</a:t>
            </a:r>
            <a:r>
              <a:rPr lang="fr-FR" b="1" dirty="0" smtClean="0">
                <a:solidFill>
                  <a:srgbClr val="FF0000"/>
                </a:solidFill>
              </a:rPr>
              <a:t>évelopper </a:t>
            </a:r>
            <a:r>
              <a:rPr lang="fr-FR" b="1" dirty="0" smtClean="0">
                <a:solidFill>
                  <a:srgbClr val="FF0000"/>
                </a:solidFill>
              </a:rPr>
              <a:t>l’infrastructure </a:t>
            </a:r>
            <a:r>
              <a:rPr lang="fr-FR" b="1" dirty="0" smtClean="0">
                <a:solidFill>
                  <a:srgbClr val="FF0000"/>
                </a:solidFill>
              </a:rPr>
              <a:t>fibre Optique pour </a:t>
            </a:r>
            <a:r>
              <a:rPr lang="fr-FR" b="1" dirty="0">
                <a:solidFill>
                  <a:srgbClr val="FF0000"/>
                </a:solidFill>
              </a:rPr>
              <a:t>mailler tout le </a:t>
            </a:r>
            <a:r>
              <a:rPr lang="fr-FR" b="1" dirty="0" smtClean="0">
                <a:solidFill>
                  <a:srgbClr val="FF0000"/>
                </a:solidFill>
              </a:rPr>
              <a:t>territoire: </a:t>
            </a:r>
          </a:p>
          <a:p>
            <a:pPr algn="just"/>
            <a:endParaRPr lang="fr-FR" b="1" dirty="0" smtClean="0">
              <a:solidFill>
                <a:srgbClr val="FF0000"/>
              </a:solidFill>
            </a:endParaRPr>
          </a:p>
          <a:p>
            <a:pPr algn="just"/>
            <a:r>
              <a:rPr lang="fr-FR" dirty="0" smtClean="0"/>
              <a:t>La Fibre optique est le support de transmission le plus fiable mais aussi l’un des plus lourds à déployer. Seulement pour pouvoir être techniquement prêt à relever le défi de l’économie numérique, il faudra disposer d’un réseau dense et </a:t>
            </a:r>
            <a:r>
              <a:rPr lang="fr-FR" dirty="0" smtClean="0"/>
              <a:t>étendu. L’objectif 20 000 km à l’horizon 2020 doit absolument être atteint. </a:t>
            </a:r>
            <a:endParaRPr lang="fr-FR" dirty="0"/>
          </a:p>
        </p:txBody>
      </p:sp>
      <p:sp>
        <p:nvSpPr>
          <p:cNvPr id="6" name="ZoneTexte 5"/>
          <p:cNvSpPr txBox="1"/>
          <p:nvPr/>
        </p:nvSpPr>
        <p:spPr>
          <a:xfrm>
            <a:off x="683568" y="3051175"/>
            <a:ext cx="7632848" cy="2939266"/>
          </a:xfrm>
          <a:prstGeom prst="rect">
            <a:avLst/>
          </a:prstGeom>
          <a:noFill/>
        </p:spPr>
        <p:txBody>
          <a:bodyPr wrap="square" rtlCol="0">
            <a:spAutoFit/>
          </a:bodyPr>
          <a:lstStyle/>
          <a:p>
            <a:pPr algn="just"/>
            <a:r>
              <a:rPr lang="fr-FR" dirty="0" smtClean="0"/>
              <a:t>3.</a:t>
            </a:r>
            <a:r>
              <a:rPr lang="fr-FR" b="1" dirty="0" smtClean="0">
                <a:solidFill>
                  <a:srgbClr val="FF0000"/>
                </a:solidFill>
              </a:rPr>
              <a:t>Construire </a:t>
            </a:r>
            <a:r>
              <a:rPr lang="fr-FR" b="1" dirty="0" smtClean="0">
                <a:solidFill>
                  <a:srgbClr val="FF0000"/>
                </a:solidFill>
              </a:rPr>
              <a:t>un Data center d’envergure mondial</a:t>
            </a:r>
            <a:r>
              <a:rPr lang="fr-FR" b="1" dirty="0" smtClean="0">
                <a:solidFill>
                  <a:srgbClr val="FF0000"/>
                </a:solidFill>
              </a:rPr>
              <a:t>:</a:t>
            </a:r>
          </a:p>
          <a:p>
            <a:pPr algn="just"/>
            <a:r>
              <a:rPr lang="fr-FR" sz="500" dirty="0" smtClean="0"/>
              <a:t/>
            </a:r>
            <a:br>
              <a:rPr lang="fr-FR" sz="500" dirty="0" smtClean="0"/>
            </a:br>
            <a:r>
              <a:rPr lang="fr-FR" dirty="0" smtClean="0"/>
              <a:t>Dans les pays industrialisés nous vous montrions en introduction de ce propos l’apport et la part du numérique dans l’économie; le cœur de l’économie s’est déplacé et se trouve dorénavant dans ces machines dont les puissances de traitement et de stockage de l’information croissent de manière exponentielle. Le Data Center est le symbole même de cette économie nouvelle, de ces concepts nouveaux de digitalisation, de </a:t>
            </a:r>
            <a:r>
              <a:rPr lang="fr-FR" dirty="0" err="1" smtClean="0"/>
              <a:t>cloud</a:t>
            </a:r>
            <a:r>
              <a:rPr lang="fr-FR" dirty="0" smtClean="0"/>
              <a:t>. Stratégiquement il apparaît impérieux pour chaque Etat de disposer  d’un Data Center qui pourrait au niveau du Cameroun par exemple accélérer la mise sur pied de nombreux projets de </a:t>
            </a:r>
            <a:r>
              <a:rPr lang="fr-FR" dirty="0" smtClean="0"/>
              <a:t>dématérialisation.</a:t>
            </a:r>
            <a:endParaRPr lang="fr-FR" dirty="0" smtClean="0"/>
          </a:p>
        </p:txBody>
      </p:sp>
      <p:sp>
        <p:nvSpPr>
          <p:cNvPr id="4" name="ZoneTexte 3"/>
          <p:cNvSpPr txBox="1"/>
          <p:nvPr/>
        </p:nvSpPr>
        <p:spPr>
          <a:xfrm>
            <a:off x="251520" y="98847"/>
            <a:ext cx="8568952" cy="954107"/>
          </a:xfrm>
          <a:prstGeom prst="rect">
            <a:avLst/>
          </a:prstGeom>
          <a:noFill/>
        </p:spPr>
        <p:txBody>
          <a:bodyPr wrap="square" rtlCol="0">
            <a:spAutoFit/>
          </a:bodyPr>
          <a:lstStyle/>
          <a:p>
            <a:pPr algn="ctr"/>
            <a:r>
              <a:rPr lang="fr-FR" sz="2800" b="1" dirty="0" smtClean="0">
                <a:solidFill>
                  <a:srgbClr val="00B0F0"/>
                </a:solidFill>
              </a:rPr>
              <a:t>Des urgences envisagées par le Top management de Camtel</a:t>
            </a:r>
            <a:endParaRPr lang="fr-FR" sz="2800" b="1" dirty="0">
              <a:solidFill>
                <a:srgbClr val="00B0F0"/>
              </a:solidFill>
            </a:endParaRPr>
          </a:p>
        </p:txBody>
      </p:sp>
    </p:spTree>
    <p:extLst>
      <p:ext uri="{BB962C8B-B14F-4D97-AF65-F5344CB8AC3E}">
        <p14:creationId xmlns:p14="http://schemas.microsoft.com/office/powerpoint/2010/main" val="1478525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683568" y="1611015"/>
            <a:ext cx="7907184" cy="646331"/>
          </a:xfrm>
          <a:prstGeom prst="rect">
            <a:avLst/>
          </a:prstGeom>
          <a:noFill/>
        </p:spPr>
        <p:txBody>
          <a:bodyPr wrap="square" rtlCol="0">
            <a:spAutoFit/>
          </a:bodyPr>
          <a:lstStyle/>
          <a:p>
            <a:pPr algn="ctr"/>
            <a:r>
              <a:rPr lang="fr-FR" b="1" dirty="0" smtClean="0">
                <a:solidFill>
                  <a:srgbClr val="FF0000"/>
                </a:solidFill>
              </a:rPr>
              <a:t>4. Disposer </a:t>
            </a:r>
            <a:r>
              <a:rPr lang="fr-FR" b="1" dirty="0" smtClean="0">
                <a:solidFill>
                  <a:srgbClr val="FF0000"/>
                </a:solidFill>
              </a:rPr>
              <a:t>d’un vrai Network Operating Center pour le contrôle des différents éléments d’un réseau précis</a:t>
            </a:r>
          </a:p>
        </p:txBody>
      </p:sp>
      <p:sp>
        <p:nvSpPr>
          <p:cNvPr id="7" name="ZoneTexte 6"/>
          <p:cNvSpPr txBox="1"/>
          <p:nvPr/>
        </p:nvSpPr>
        <p:spPr>
          <a:xfrm>
            <a:off x="748728" y="2475111"/>
            <a:ext cx="7848872" cy="1477328"/>
          </a:xfrm>
          <a:prstGeom prst="rect">
            <a:avLst/>
          </a:prstGeom>
          <a:noFill/>
        </p:spPr>
        <p:txBody>
          <a:bodyPr wrap="square" rtlCol="0">
            <a:spAutoFit/>
          </a:bodyPr>
          <a:lstStyle/>
          <a:p>
            <a:pPr algn="just"/>
            <a:r>
              <a:rPr lang="fr-FR" dirty="0" smtClean="0"/>
              <a:t>5. </a:t>
            </a:r>
            <a:r>
              <a:rPr lang="fr-FR" b="1" dirty="0" smtClean="0">
                <a:solidFill>
                  <a:srgbClr val="FF0000"/>
                </a:solidFill>
              </a:rPr>
              <a:t>Couverture </a:t>
            </a:r>
            <a:r>
              <a:rPr lang="fr-FR" b="1" dirty="0" smtClean="0">
                <a:solidFill>
                  <a:srgbClr val="FF0000"/>
                </a:solidFill>
              </a:rPr>
              <a:t>réseau par satellite pour les zones d’accès </a:t>
            </a:r>
            <a:r>
              <a:rPr lang="fr-FR" b="1" dirty="0" smtClean="0">
                <a:solidFill>
                  <a:srgbClr val="FF0000"/>
                </a:solidFill>
              </a:rPr>
              <a:t>difficile :</a:t>
            </a:r>
            <a:endParaRPr lang="fr-FR" b="1" dirty="0" smtClean="0">
              <a:solidFill>
                <a:srgbClr val="FF0000"/>
              </a:solidFill>
            </a:endParaRPr>
          </a:p>
          <a:p>
            <a:pPr algn="just"/>
            <a:r>
              <a:rPr lang="fr-FR" dirty="0" smtClean="0"/>
              <a:t>Le maillage comme précédemment dit du territoire par n’importe quel réseau d’accès s’avère lourd notamment du fait des contraintes très souvent </a:t>
            </a:r>
            <a:r>
              <a:rPr lang="fr-FR" dirty="0" smtClean="0"/>
              <a:t>géographiques et des infrastructures de communications routières. </a:t>
            </a:r>
            <a:r>
              <a:rPr lang="fr-FR" dirty="0" smtClean="0"/>
              <a:t>L’alternative à ce jour la plus évidente reste la redondance par satellite.</a:t>
            </a:r>
          </a:p>
        </p:txBody>
      </p:sp>
      <p:sp>
        <p:nvSpPr>
          <p:cNvPr id="8" name="ZoneTexte 7"/>
          <p:cNvSpPr txBox="1"/>
          <p:nvPr/>
        </p:nvSpPr>
        <p:spPr>
          <a:xfrm>
            <a:off x="748728" y="4131295"/>
            <a:ext cx="7776864" cy="923330"/>
          </a:xfrm>
          <a:prstGeom prst="rect">
            <a:avLst/>
          </a:prstGeom>
          <a:noFill/>
        </p:spPr>
        <p:txBody>
          <a:bodyPr wrap="square" rtlCol="0">
            <a:spAutoFit/>
          </a:bodyPr>
          <a:lstStyle/>
          <a:p>
            <a:r>
              <a:rPr lang="fr-FR" b="1" dirty="0" smtClean="0">
                <a:solidFill>
                  <a:srgbClr val="FF0000"/>
                </a:solidFill>
              </a:rPr>
              <a:t>6. Parachever </a:t>
            </a:r>
            <a:r>
              <a:rPr lang="fr-FR" b="1" dirty="0" smtClean="0">
                <a:solidFill>
                  <a:srgbClr val="FF0000"/>
                </a:solidFill>
              </a:rPr>
              <a:t>notre notoriété mondiale avec le SAIL</a:t>
            </a:r>
            <a:r>
              <a:rPr lang="fr-FR" dirty="0" smtClean="0"/>
              <a:t/>
            </a:r>
            <a:br>
              <a:rPr lang="fr-FR" dirty="0" smtClean="0"/>
            </a:br>
            <a:r>
              <a:rPr lang="fr-FR" dirty="0" smtClean="0"/>
              <a:t>32 </a:t>
            </a:r>
            <a:r>
              <a:rPr lang="fr-FR" dirty="0" err="1" smtClean="0"/>
              <a:t>Tera</a:t>
            </a:r>
            <a:r>
              <a:rPr lang="fr-FR" dirty="0" smtClean="0"/>
              <a:t> de potentiel théorique en plus, c’est-à-dire des possibilités infinies qui s’offrent à l’international</a:t>
            </a:r>
          </a:p>
        </p:txBody>
      </p:sp>
      <p:sp>
        <p:nvSpPr>
          <p:cNvPr id="9" name="ZoneTexte 8"/>
          <p:cNvSpPr txBox="1"/>
          <p:nvPr/>
        </p:nvSpPr>
        <p:spPr>
          <a:xfrm>
            <a:off x="251520" y="386879"/>
            <a:ext cx="8568952" cy="954107"/>
          </a:xfrm>
          <a:prstGeom prst="rect">
            <a:avLst/>
          </a:prstGeom>
          <a:noFill/>
        </p:spPr>
        <p:txBody>
          <a:bodyPr wrap="square" rtlCol="0">
            <a:spAutoFit/>
          </a:bodyPr>
          <a:lstStyle/>
          <a:p>
            <a:pPr algn="ctr"/>
            <a:r>
              <a:rPr lang="fr-FR" sz="2800" b="1" dirty="0" smtClean="0">
                <a:solidFill>
                  <a:srgbClr val="00B0F0"/>
                </a:solidFill>
              </a:rPr>
              <a:t>Des urgences envisagées par le Top management de Camtel</a:t>
            </a:r>
            <a:endParaRPr lang="fr-FR" sz="2800" b="1" dirty="0">
              <a:solidFill>
                <a:srgbClr val="00B0F0"/>
              </a:solidFill>
            </a:endParaRPr>
          </a:p>
        </p:txBody>
      </p:sp>
    </p:spTree>
    <p:extLst>
      <p:ext uri="{BB962C8B-B14F-4D97-AF65-F5344CB8AC3E}">
        <p14:creationId xmlns:p14="http://schemas.microsoft.com/office/powerpoint/2010/main" val="373559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3774419352"/>
              </p:ext>
            </p:extLst>
          </p:nvPr>
        </p:nvGraphicFramePr>
        <p:xfrm>
          <a:off x="1047791" y="2115071"/>
          <a:ext cx="6734434" cy="1905486"/>
        </p:xfrm>
        <a:graphic>
          <a:graphicData uri="http://schemas.openxmlformats.org/drawingml/2006/table">
            <a:tbl>
              <a:tblPr firstRow="1" bandRow="1">
                <a:tableStyleId>{5C22544A-7EE6-4342-B048-85BDC9FD1C3A}</a:tableStyleId>
              </a:tblPr>
              <a:tblGrid>
                <a:gridCol w="6086363"/>
                <a:gridCol w="648071"/>
              </a:tblGrid>
              <a:tr h="625326">
                <a:tc>
                  <a:txBody>
                    <a:bodyPr/>
                    <a:lstStyle/>
                    <a:p>
                      <a:r>
                        <a:rPr lang="fr-FR" b="1" dirty="0" smtClean="0">
                          <a:solidFill>
                            <a:schemeClr val="bg1"/>
                          </a:solidFill>
                        </a:rPr>
                        <a:t>Le rôle du numérique pour le développement industriel d’un pays sur</a:t>
                      </a:r>
                      <a:r>
                        <a:rPr lang="fr-FR" b="1" baseline="0" dirty="0" smtClean="0">
                          <a:solidFill>
                            <a:schemeClr val="bg1"/>
                          </a:solidFill>
                        </a:rPr>
                        <a:t> la voie de l’émergence</a:t>
                      </a:r>
                      <a:endParaRPr lang="fr-FR" b="1" dirty="0">
                        <a:solidFill>
                          <a:schemeClr val="bg1"/>
                        </a:solidFill>
                      </a:endParaRPr>
                    </a:p>
                  </a:txBody>
                  <a:tcPr>
                    <a:solidFill>
                      <a:srgbClr val="00B0F0"/>
                    </a:solidFill>
                  </a:tcPr>
                </a:tc>
                <a:tc>
                  <a:txBody>
                    <a:bodyPr/>
                    <a:lstStyle/>
                    <a:p>
                      <a:r>
                        <a:rPr lang="fr-FR" b="1" dirty="0" smtClean="0">
                          <a:solidFill>
                            <a:schemeClr val="bg1"/>
                          </a:solidFill>
                        </a:rPr>
                        <a:t>I</a:t>
                      </a:r>
                      <a:endParaRPr lang="fr-FR" b="1" dirty="0">
                        <a:solidFill>
                          <a:schemeClr val="bg1"/>
                        </a:solidFill>
                      </a:endParaRPr>
                    </a:p>
                  </a:txBody>
                  <a:tcPr>
                    <a:solidFill>
                      <a:srgbClr val="00B0F0"/>
                    </a:solidFill>
                  </a:tcPr>
                </a:tc>
              </a:tr>
              <a:tr h="625326">
                <a:tc>
                  <a:txBody>
                    <a:bodyPr/>
                    <a:lstStyle/>
                    <a:p>
                      <a:r>
                        <a:rPr lang="fr-FR" b="1" dirty="0" smtClean="0">
                          <a:solidFill>
                            <a:schemeClr val="bg1"/>
                          </a:solidFill>
                        </a:rPr>
                        <a:t>Le</a:t>
                      </a:r>
                      <a:r>
                        <a:rPr lang="fr-FR" b="1" baseline="0" dirty="0" smtClean="0">
                          <a:solidFill>
                            <a:schemeClr val="bg1"/>
                          </a:solidFill>
                        </a:rPr>
                        <a:t> potentiel actif du </a:t>
                      </a:r>
                      <a:r>
                        <a:rPr lang="fr-FR" b="1" baseline="0" dirty="0" smtClean="0">
                          <a:solidFill>
                            <a:schemeClr val="bg1"/>
                          </a:solidFill>
                        </a:rPr>
                        <a:t>Cameroun </a:t>
                      </a:r>
                      <a:r>
                        <a:rPr lang="fr-FR" b="1" baseline="0" dirty="0" smtClean="0">
                          <a:solidFill>
                            <a:schemeClr val="bg1"/>
                          </a:solidFill>
                        </a:rPr>
                        <a:t>dans le domaine du numérique</a:t>
                      </a:r>
                      <a:endParaRPr lang="fr-FR" b="1" dirty="0">
                        <a:solidFill>
                          <a:schemeClr val="bg1"/>
                        </a:solidFill>
                      </a:endParaRPr>
                    </a:p>
                  </a:txBody>
                  <a:tcPr>
                    <a:solidFill>
                      <a:srgbClr val="00B0F0"/>
                    </a:solidFill>
                  </a:tcPr>
                </a:tc>
                <a:tc>
                  <a:txBody>
                    <a:bodyPr/>
                    <a:lstStyle/>
                    <a:p>
                      <a:r>
                        <a:rPr lang="fr-FR" b="1" dirty="0" smtClean="0">
                          <a:solidFill>
                            <a:schemeClr val="bg1"/>
                          </a:solidFill>
                        </a:rPr>
                        <a:t>II</a:t>
                      </a:r>
                      <a:endParaRPr lang="fr-FR" b="1" dirty="0">
                        <a:solidFill>
                          <a:schemeClr val="bg1"/>
                        </a:solidFill>
                      </a:endParaRPr>
                    </a:p>
                  </a:txBody>
                  <a:tcPr>
                    <a:solidFill>
                      <a:srgbClr val="00B0F0"/>
                    </a:solidFill>
                  </a:tcPr>
                </a:tc>
              </a:tr>
              <a:tr h="625326">
                <a:tc>
                  <a:txBody>
                    <a:bodyPr/>
                    <a:lstStyle/>
                    <a:p>
                      <a:r>
                        <a:rPr lang="fr-FR" b="1" dirty="0" smtClean="0">
                          <a:solidFill>
                            <a:schemeClr val="bg1"/>
                          </a:solidFill>
                        </a:rPr>
                        <a:t>L’urgence de bâtir un champion national du numérique</a:t>
                      </a:r>
                      <a:endParaRPr lang="fr-FR" b="1" dirty="0">
                        <a:solidFill>
                          <a:schemeClr val="bg1"/>
                        </a:solidFill>
                      </a:endParaRPr>
                    </a:p>
                  </a:txBody>
                  <a:tcPr>
                    <a:solidFill>
                      <a:srgbClr val="00B0F0"/>
                    </a:solidFill>
                  </a:tcPr>
                </a:tc>
                <a:tc>
                  <a:txBody>
                    <a:bodyPr/>
                    <a:lstStyle/>
                    <a:p>
                      <a:r>
                        <a:rPr lang="fr-FR" b="1" dirty="0" smtClean="0">
                          <a:solidFill>
                            <a:schemeClr val="bg1"/>
                          </a:solidFill>
                        </a:rPr>
                        <a:t>III</a:t>
                      </a:r>
                      <a:endParaRPr lang="fr-FR" b="1" dirty="0">
                        <a:solidFill>
                          <a:schemeClr val="bg1"/>
                        </a:solidFill>
                      </a:endParaRPr>
                    </a:p>
                  </a:txBody>
                  <a:tcPr>
                    <a:solidFill>
                      <a:srgbClr val="00B0F0"/>
                    </a:solidFill>
                  </a:tcPr>
                </a:tc>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1465295557"/>
              </p:ext>
            </p:extLst>
          </p:nvPr>
        </p:nvGraphicFramePr>
        <p:xfrm>
          <a:off x="9544" y="314871"/>
          <a:ext cx="8810928" cy="579120"/>
        </p:xfrm>
        <a:graphic>
          <a:graphicData uri="http://schemas.openxmlformats.org/drawingml/2006/table">
            <a:tbl>
              <a:tblPr firstRow="1" bandRow="1">
                <a:tableStyleId>{5C22544A-7EE6-4342-B048-85BDC9FD1C3A}</a:tableStyleId>
              </a:tblPr>
              <a:tblGrid>
                <a:gridCol w="8810928"/>
              </a:tblGrid>
              <a:tr h="360040">
                <a:tc>
                  <a:txBody>
                    <a:bodyPr/>
                    <a:lstStyle/>
                    <a:p>
                      <a:r>
                        <a:rPr lang="fr-FR" sz="3200" dirty="0" smtClean="0"/>
                        <a:t>PLAN DE L’EXPOSE</a:t>
                      </a:r>
                      <a:endParaRPr lang="fr-FR" sz="3200" dirty="0"/>
                    </a:p>
                  </a:txBody>
                  <a:tcPr>
                    <a:solidFill>
                      <a:schemeClr val="bg2">
                        <a:lumMod val="75000"/>
                      </a:schemeClr>
                    </a:solidFill>
                  </a:tcPr>
                </a:tc>
              </a:tr>
            </a:tbl>
          </a:graphicData>
        </a:graphic>
      </p:graphicFrame>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4923383"/>
            <a:ext cx="1152128" cy="1147007"/>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4" y="5433144"/>
            <a:ext cx="1905000" cy="714375"/>
          </a:xfrm>
          <a:prstGeom prst="rect">
            <a:avLst/>
          </a:prstGeom>
        </p:spPr>
      </p:pic>
    </p:spTree>
    <p:extLst>
      <p:ext uri="{BB962C8B-B14F-4D97-AF65-F5344CB8AC3E}">
        <p14:creationId xmlns:p14="http://schemas.microsoft.com/office/powerpoint/2010/main" val="782589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65"/>
            <a:ext cx="9144000" cy="6093619"/>
          </a:xfrm>
          <a:prstGeom prst="rect">
            <a:avLst/>
          </a:prstGeom>
        </p:spPr>
      </p:pic>
      <p:sp>
        <p:nvSpPr>
          <p:cNvPr id="3" name="Rectangle 2"/>
          <p:cNvSpPr/>
          <p:nvPr/>
        </p:nvSpPr>
        <p:spPr>
          <a:xfrm>
            <a:off x="0" y="4347319"/>
            <a:ext cx="9144000" cy="129614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I- Le </a:t>
            </a:r>
            <a:r>
              <a:rPr lang="fr-FR" b="1" dirty="0">
                <a:solidFill>
                  <a:schemeClr val="bg1"/>
                </a:solidFill>
              </a:rPr>
              <a:t>rôle du numérique pour le développement industriel </a:t>
            </a:r>
            <a:endParaRPr lang="fr-FR" b="1" dirty="0" smtClean="0">
              <a:solidFill>
                <a:schemeClr val="bg1"/>
              </a:solidFill>
            </a:endParaRPr>
          </a:p>
          <a:p>
            <a:pPr algn="ctr"/>
            <a:r>
              <a:rPr lang="fr-FR" b="1" dirty="0" smtClean="0">
                <a:solidFill>
                  <a:schemeClr val="bg1"/>
                </a:solidFill>
              </a:rPr>
              <a:t>d’un </a:t>
            </a:r>
            <a:r>
              <a:rPr lang="fr-FR" b="1" dirty="0">
                <a:solidFill>
                  <a:schemeClr val="bg1"/>
                </a:solidFill>
              </a:rPr>
              <a:t>pays sur la voie de l’émergence</a:t>
            </a:r>
          </a:p>
          <a:p>
            <a:pPr algn="ctr"/>
            <a:endParaRPr lang="fr-FR" dirty="0"/>
          </a:p>
        </p:txBody>
      </p:sp>
      <p:pic>
        <p:nvPicPr>
          <p:cNvPr id="1026" name="Picture 2" descr="C:\Users\Camtel\Pictures\Charte et Logos des marques\Logo Camtel Business-Blan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593" y="242863"/>
            <a:ext cx="1272857" cy="8524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amtel\Pictures\Charte et Logos des marques\Logo Fako-blan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7228" y="3205308"/>
            <a:ext cx="1280572" cy="4281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amtel\Pictures\Charte et Logos des marques\Logo MBOA_blan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3878" y="2243715"/>
            <a:ext cx="1316572" cy="56571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amtel\Pictures\Charte et Logos des marques\Logo TOLi 2-blan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3878" y="1220071"/>
            <a:ext cx="1316572" cy="7392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Camtel\Pictures\Charte et Logos des marques\promo-recharge-internet-camtel_2_sans fon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70194" y="4407906"/>
            <a:ext cx="952717" cy="114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485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170855"/>
            <a:ext cx="8878868" cy="369332"/>
          </a:xfrm>
          <a:prstGeom prst="rect">
            <a:avLst/>
          </a:prstGeom>
          <a:solidFill>
            <a:schemeClr val="bg2">
              <a:lumMod val="50000"/>
            </a:schemeClr>
          </a:solidFill>
          <a:ln>
            <a:noFill/>
          </a:ln>
        </p:spPr>
        <p:txBody>
          <a:bodyPr wrap="square" rtlCol="0">
            <a:spAutoFit/>
          </a:bodyPr>
          <a:lstStyle/>
          <a:p>
            <a:r>
              <a:rPr lang="fr-FR" b="1" dirty="0" smtClean="0">
                <a:solidFill>
                  <a:schemeClr val="bg1"/>
                </a:solidFill>
              </a:rPr>
              <a:t>Le rôle du numérique pour le développement industriel d’un pays sur la voie de l’émergence</a:t>
            </a:r>
            <a:endParaRPr lang="fr-FR" b="1" dirty="0">
              <a:solidFill>
                <a:schemeClr val="bg1"/>
              </a:solidFill>
            </a:endParaRPr>
          </a:p>
        </p:txBody>
      </p:sp>
      <p:sp>
        <p:nvSpPr>
          <p:cNvPr id="16" name="ZoneTexte 15"/>
          <p:cNvSpPr txBox="1"/>
          <p:nvPr/>
        </p:nvSpPr>
        <p:spPr>
          <a:xfrm>
            <a:off x="381416" y="1178967"/>
            <a:ext cx="5112568" cy="2862322"/>
          </a:xfrm>
          <a:prstGeom prst="rect">
            <a:avLst/>
          </a:prstGeom>
          <a:noFill/>
        </p:spPr>
        <p:txBody>
          <a:bodyPr wrap="square" rtlCol="0">
            <a:spAutoFit/>
          </a:bodyPr>
          <a:lstStyle/>
          <a:p>
            <a:pPr algn="just"/>
            <a:r>
              <a:rPr lang="fr-FR" dirty="0" smtClean="0"/>
              <a:t>Tout d’abord, les profondes mutations induites par le numérique influencent la croissance économique. Pour simplifier, on peut dire qu’une économie peut croître de deux manières : soit en augmentant la quantité de travail et de capital physique utilisée, soit en exploitant plus efficacement les ressources disponibles pour améliorer sa productivité. L’innovation, le progrès technique ou une meilleure formation de la main-d’œuvre sont autant de façons d’accroître l’efficacité des ressources disponibles.</a:t>
            </a:r>
            <a:endParaRPr lang="fr-FR" dirty="0"/>
          </a:p>
        </p:txBody>
      </p:sp>
      <p:sp>
        <p:nvSpPr>
          <p:cNvPr id="17" name="ZoneTexte 16"/>
          <p:cNvSpPr txBox="1"/>
          <p:nvPr/>
        </p:nvSpPr>
        <p:spPr>
          <a:xfrm>
            <a:off x="5508104" y="1250975"/>
            <a:ext cx="3600400" cy="1323439"/>
          </a:xfrm>
          <a:prstGeom prst="rect">
            <a:avLst/>
          </a:prstGeom>
          <a:noFill/>
        </p:spPr>
        <p:txBody>
          <a:bodyPr wrap="square" rtlCol="0">
            <a:spAutoFit/>
          </a:bodyPr>
          <a:lstStyle/>
          <a:p>
            <a:r>
              <a:rPr lang="fr-FR" sz="1600" dirty="0" smtClean="0"/>
              <a:t>Une étude réalisée pour l’Allemagne a montré que l’utilisation grandissante de l’informatique entre 1998 et 2012 a contribué à hauteur de plus d’un tiers à la croissance de la valeur ajoutée</a:t>
            </a:r>
            <a:endParaRPr lang="fr-FR" sz="1600" dirty="0"/>
          </a:p>
        </p:txBody>
      </p:sp>
      <p:sp>
        <p:nvSpPr>
          <p:cNvPr id="18" name="ZoneTexte 17"/>
          <p:cNvSpPr txBox="1"/>
          <p:nvPr/>
        </p:nvSpPr>
        <p:spPr>
          <a:xfrm>
            <a:off x="5508104" y="2547119"/>
            <a:ext cx="3586280" cy="2554545"/>
          </a:xfrm>
          <a:prstGeom prst="rect">
            <a:avLst/>
          </a:prstGeom>
          <a:noFill/>
        </p:spPr>
        <p:txBody>
          <a:bodyPr wrap="square" rtlCol="0">
            <a:spAutoFit/>
          </a:bodyPr>
          <a:lstStyle/>
          <a:p>
            <a:r>
              <a:rPr lang="fr-FR" sz="1600" dirty="0" smtClean="0"/>
              <a:t>Le secteur de l'économie numérique a d'abord un premier impact de nature industrielle : l'apparition continue de </a:t>
            </a:r>
            <a:r>
              <a:rPr lang="fr-FR" sz="1600" b="1" dirty="0" smtClean="0"/>
              <a:t>produits nouveaux</a:t>
            </a:r>
            <a:r>
              <a:rPr lang="fr-FR" sz="1600" dirty="0" smtClean="0"/>
              <a:t> conduit à un rythme accéléré de renouvellement de l'équipement numérique des ménages et des entreprises et entretient donc un fort potentiel de croissance dans la production matérielle des supports techniques. </a:t>
            </a:r>
            <a:endParaRPr lang="fr-FR" sz="1600" dirty="0"/>
          </a:p>
        </p:txBody>
      </p:sp>
      <p:sp>
        <p:nvSpPr>
          <p:cNvPr id="3" name="ZoneTexte 2"/>
          <p:cNvSpPr txBox="1"/>
          <p:nvPr/>
        </p:nvSpPr>
        <p:spPr>
          <a:xfrm>
            <a:off x="5601996" y="818927"/>
            <a:ext cx="3384376" cy="369332"/>
          </a:xfrm>
          <a:prstGeom prst="rect">
            <a:avLst/>
          </a:prstGeom>
          <a:solidFill>
            <a:srgbClr val="00B0F0"/>
          </a:solidFill>
        </p:spPr>
        <p:txBody>
          <a:bodyPr wrap="square" rtlCol="0">
            <a:spAutoFit/>
          </a:bodyPr>
          <a:lstStyle/>
          <a:p>
            <a:r>
              <a:rPr lang="fr-FR" b="1" dirty="0" smtClean="0">
                <a:solidFill>
                  <a:schemeClr val="bg1"/>
                </a:solidFill>
              </a:rPr>
              <a:t>Dans les pays industrialisés</a:t>
            </a:r>
            <a:endParaRPr lang="fr-FR" b="1" dirty="0">
              <a:solidFill>
                <a:schemeClr val="bg1"/>
              </a:solidFill>
            </a:endParaRPr>
          </a:p>
        </p:txBody>
      </p:sp>
      <p:sp>
        <p:nvSpPr>
          <p:cNvPr id="19" name="ZoneTexte 18"/>
          <p:cNvSpPr txBox="1"/>
          <p:nvPr/>
        </p:nvSpPr>
        <p:spPr>
          <a:xfrm>
            <a:off x="539552" y="818927"/>
            <a:ext cx="4608512" cy="338554"/>
          </a:xfrm>
          <a:prstGeom prst="rect">
            <a:avLst/>
          </a:prstGeom>
          <a:solidFill>
            <a:srgbClr val="00B0F0"/>
          </a:solidFill>
        </p:spPr>
        <p:txBody>
          <a:bodyPr wrap="square" rtlCol="0">
            <a:spAutoFit/>
          </a:bodyPr>
          <a:lstStyle/>
          <a:p>
            <a:r>
              <a:rPr lang="fr-FR" sz="1600" b="1" dirty="0" smtClean="0">
                <a:solidFill>
                  <a:schemeClr val="bg1"/>
                </a:solidFill>
              </a:rPr>
              <a:t>Investissements et augmentation de la productivité</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5433144"/>
            <a:ext cx="1905000" cy="714375"/>
          </a:xfrm>
          <a:prstGeom prst="rect">
            <a:avLst/>
          </a:prstGeom>
        </p:spPr>
      </p:pic>
      <p:sp>
        <p:nvSpPr>
          <p:cNvPr id="9" name="ZoneTexte 8"/>
          <p:cNvSpPr txBox="1"/>
          <p:nvPr/>
        </p:nvSpPr>
        <p:spPr>
          <a:xfrm>
            <a:off x="485760" y="4085416"/>
            <a:ext cx="4878328" cy="1815882"/>
          </a:xfrm>
          <a:prstGeom prst="rect">
            <a:avLst/>
          </a:prstGeom>
          <a:noFill/>
        </p:spPr>
        <p:txBody>
          <a:bodyPr wrap="square" rtlCol="0">
            <a:spAutoFit/>
          </a:bodyPr>
          <a:lstStyle/>
          <a:p>
            <a:pPr algn="just"/>
            <a:r>
              <a:rPr lang="fr-FR" sz="1600" dirty="0" smtClean="0"/>
              <a:t>Une autre facette de l'expansion de cette économie numérique est le développement rapide de </a:t>
            </a:r>
            <a:r>
              <a:rPr lang="fr-FR" sz="1600" b="1" dirty="0" smtClean="0"/>
              <a:t>l'</a:t>
            </a:r>
            <a:r>
              <a:rPr lang="fr-FR" sz="1600" b="1" i="1" dirty="0" smtClean="0"/>
              <a:t>e-commerce :</a:t>
            </a:r>
            <a:r>
              <a:rPr lang="fr-FR" sz="1600" dirty="0" smtClean="0"/>
              <a:t> en France, entre 2006 et 2010, le chiffre d'affaires de l'</a:t>
            </a:r>
            <a:r>
              <a:rPr lang="fr-FR" sz="1600" i="1" dirty="0" smtClean="0"/>
              <a:t>e-commerce </a:t>
            </a:r>
            <a:r>
              <a:rPr lang="fr-FR" sz="1600" dirty="0" smtClean="0"/>
              <a:t>a presque été multiplié par 3. Pour l'entreprise comme pour les clients, il offre l'avantage de la rapidité de la transaction et de coûts moins élevés.</a:t>
            </a:r>
          </a:p>
        </p:txBody>
      </p:sp>
    </p:spTree>
    <p:extLst>
      <p:ext uri="{BB962C8B-B14F-4D97-AF65-F5344CB8AC3E}">
        <p14:creationId xmlns:p14="http://schemas.microsoft.com/office/powerpoint/2010/main" val="2629782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p:cNvPicPr>
          <p:nvPr/>
        </p:nvPicPr>
        <p:blipFill>
          <a:blip r:embed="rId2" cstate="print">
            <a:extLst>
              <a:ext uri="{BEBA8EAE-BF5A-486C-A8C5-ECC9F3942E4B}">
                <a14:imgProps xmlns:a14="http://schemas.microsoft.com/office/drawing/2010/main">
                  <a14:imgLayer r:embed="rId3">
                    <a14:imgEffect>
                      <a14:artisticMarker trans="50000"/>
                    </a14:imgEffect>
                  </a14:imgLayer>
                </a14:imgProps>
              </a:ext>
            </a:extLst>
          </a:blip>
          <a:stretch>
            <a:fillRect/>
          </a:stretch>
        </p:blipFill>
        <p:spPr>
          <a:xfrm>
            <a:off x="0" y="-3"/>
            <a:ext cx="9144000" cy="6120000"/>
          </a:xfrm>
          <a:prstGeom prst="rect">
            <a:avLst/>
          </a:prstGeom>
        </p:spPr>
      </p:pic>
      <p:sp>
        <p:nvSpPr>
          <p:cNvPr id="8" name="Rectangle 7"/>
          <p:cNvSpPr/>
          <p:nvPr/>
        </p:nvSpPr>
        <p:spPr>
          <a:xfrm>
            <a:off x="0" y="4347319"/>
            <a:ext cx="9144000" cy="1296144"/>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II- Le potentiel actif du Cameroun</a:t>
            </a:r>
            <a:endParaRPr lang="fr-FR" b="1" dirty="0">
              <a:solidFill>
                <a:schemeClr val="bg1"/>
              </a:solidFill>
            </a:endParaRPr>
          </a:p>
          <a:p>
            <a:pPr algn="ctr"/>
            <a:endParaRPr lang="fr-FR" dirty="0"/>
          </a:p>
        </p:txBody>
      </p:sp>
      <p:pic>
        <p:nvPicPr>
          <p:cNvPr id="9" name="Image 1"/>
          <p:cNvPicPr>
            <a:picLocks noChangeAspect="1"/>
          </p:cNvPicPr>
          <p:nvPr/>
        </p:nvPicPr>
        <p:blipFill>
          <a:blip r:embed="rId4" cstate="print">
            <a:biLevel thresh="75000"/>
            <a:extLst>
              <a:ext uri="{BEBA8EAE-BF5A-486C-A8C5-ECC9F3942E4B}">
                <a14:imgProps xmlns:a14="http://schemas.microsoft.com/office/drawing/2010/main">
                  <a14:imgLayer r:embed="rId5">
                    <a14:imgEffect>
                      <a14:sharpenSoften amount="50000"/>
                    </a14:imgEffect>
                    <a14:imgEffect>
                      <a14:colorTemperature colorTemp="7200"/>
                    </a14:imgEffect>
                    <a14:imgEffect>
                      <a14:brightnessContrast bright="-40000" contrast="-40000"/>
                    </a14:imgEffect>
                  </a14:imgLayer>
                </a14:imgProps>
              </a:ext>
            </a:extLst>
          </a:blip>
          <a:stretch>
            <a:fillRect/>
          </a:stretch>
        </p:blipFill>
        <p:spPr>
          <a:xfrm>
            <a:off x="179512" y="4491335"/>
            <a:ext cx="813564" cy="808663"/>
          </a:xfrm>
          <a:prstGeom prst="rect">
            <a:avLst/>
          </a:prstGeom>
        </p:spPr>
      </p:pic>
      <p:pic>
        <p:nvPicPr>
          <p:cNvPr id="2050" name="Picture 2" descr="C:\Users\Camtel\Pictures\Charte et Logos des marques\promo-recharge-internet-camtel_2_sans fon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0194" y="4407906"/>
            <a:ext cx="952717" cy="114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4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p:cNvPicPr>
          <p:nvPr/>
        </p:nvPicPr>
        <p:blipFill>
          <a:blip r:embed="rId2" cstate="print">
            <a:extLst>
              <a:ext uri="{BEBA8EAE-BF5A-486C-A8C5-ECC9F3942E4B}">
                <a14:imgProps xmlns:a14="http://schemas.microsoft.com/office/drawing/2010/main">
                  <a14:imgLayer r:embed="rId3">
                    <a14:imgEffect>
                      <a14:artisticMarker trans="50000"/>
                    </a14:imgEffect>
                    <a14:imgEffect>
                      <a14:sharpenSoften amount="-69000"/>
                    </a14:imgEffect>
                  </a14:imgLayer>
                </a14:imgProps>
              </a:ext>
            </a:extLst>
          </a:blip>
          <a:stretch>
            <a:fillRect/>
          </a:stretch>
        </p:blipFill>
        <p:spPr>
          <a:xfrm>
            <a:off x="0" y="-3"/>
            <a:ext cx="9144000" cy="6120000"/>
          </a:xfrm>
          <a:prstGeom prst="rect">
            <a:avLst/>
          </a:prstGeom>
        </p:spPr>
      </p:pic>
      <p:sp>
        <p:nvSpPr>
          <p:cNvPr id="5" name="ZoneTexte 4"/>
          <p:cNvSpPr txBox="1"/>
          <p:nvPr/>
        </p:nvSpPr>
        <p:spPr>
          <a:xfrm>
            <a:off x="0" y="674911"/>
            <a:ext cx="9122910" cy="369332"/>
          </a:xfrm>
          <a:prstGeom prst="rect">
            <a:avLst/>
          </a:prstGeom>
          <a:solidFill>
            <a:srgbClr val="FF0000">
              <a:alpha val="50000"/>
            </a:srgbClr>
          </a:solidFill>
        </p:spPr>
        <p:txBody>
          <a:bodyPr wrap="square" rtlCol="0">
            <a:spAutoFit/>
          </a:bodyPr>
          <a:lstStyle/>
          <a:p>
            <a:pPr algn="ctr"/>
            <a:r>
              <a:rPr lang="fr-FR" b="1" dirty="0" smtClean="0">
                <a:solidFill>
                  <a:schemeClr val="bg1"/>
                </a:solidFill>
              </a:rPr>
              <a:t>Infrastructures</a:t>
            </a:r>
            <a:endParaRPr lang="fr-FR" b="1" dirty="0">
              <a:solidFill>
                <a:schemeClr val="bg1"/>
              </a:solidFill>
            </a:endParaRPr>
          </a:p>
        </p:txBody>
      </p:sp>
      <p:sp>
        <p:nvSpPr>
          <p:cNvPr id="6" name="Espace réservé du contenu 2"/>
          <p:cNvSpPr>
            <a:spLocks noGrp="1"/>
          </p:cNvSpPr>
          <p:nvPr>
            <p:ph sz="quarter" idx="4294967295"/>
          </p:nvPr>
        </p:nvSpPr>
        <p:spPr>
          <a:xfrm>
            <a:off x="0" y="1322983"/>
            <a:ext cx="9141296" cy="4104456"/>
          </a:xfrm>
          <a:prstGeom prst="rect">
            <a:avLst/>
          </a:prstGeom>
          <a:solidFill>
            <a:schemeClr val="accent2">
              <a:lumMod val="50000"/>
              <a:alpha val="50000"/>
            </a:schemeClr>
          </a:solidFill>
        </p:spPr>
        <p:txBody>
          <a:bodyPr>
            <a:noAutofit/>
          </a:bodyPr>
          <a:lstStyle/>
          <a:p>
            <a:pPr algn="ctr">
              <a:buNone/>
            </a:pPr>
            <a:r>
              <a:rPr lang="fr-FR" sz="2400" b="1" dirty="0" smtClean="0">
                <a:solidFill>
                  <a:schemeClr val="bg1"/>
                </a:solidFill>
                <a:effectLst>
                  <a:outerShdw blurRad="38100" dist="38100" dir="2700000" algn="tl">
                    <a:srgbClr val="000000">
                      <a:alpha val="43137"/>
                    </a:srgbClr>
                  </a:outerShdw>
                </a:effectLst>
              </a:rPr>
              <a:t>Trois câbles sous marins opérationnels :</a:t>
            </a:r>
          </a:p>
          <a:p>
            <a:r>
              <a:rPr lang="fr-FR" sz="2400" b="1" dirty="0">
                <a:solidFill>
                  <a:schemeClr val="bg1"/>
                </a:solidFill>
              </a:rPr>
              <a:t>SAT-3 à Douala: </a:t>
            </a:r>
            <a:r>
              <a:rPr lang="fr-FR" sz="2400" b="1" dirty="0" smtClean="0">
                <a:solidFill>
                  <a:schemeClr val="bg1"/>
                </a:solidFill>
              </a:rPr>
              <a:t> Mise </a:t>
            </a:r>
            <a:r>
              <a:rPr lang="fr-FR" sz="2400" b="1" dirty="0">
                <a:solidFill>
                  <a:schemeClr val="bg1"/>
                </a:solidFill>
              </a:rPr>
              <a:t>en service: 18/04/2002  Capacité : 2x40Gbps ; </a:t>
            </a:r>
          </a:p>
          <a:p>
            <a:r>
              <a:rPr lang="fr-FR" sz="2400" b="1" dirty="0">
                <a:solidFill>
                  <a:schemeClr val="bg1"/>
                </a:solidFill>
              </a:rPr>
              <a:t>WACS à </a:t>
            </a:r>
            <a:r>
              <a:rPr lang="fr-FR" sz="2400" b="1" dirty="0" err="1">
                <a:solidFill>
                  <a:schemeClr val="bg1"/>
                </a:solidFill>
              </a:rPr>
              <a:t>Batoké-Limbé</a:t>
            </a:r>
            <a:r>
              <a:rPr lang="fr-FR" sz="2400" b="1" dirty="0">
                <a:solidFill>
                  <a:schemeClr val="bg1"/>
                </a:solidFill>
              </a:rPr>
              <a:t> : </a:t>
            </a:r>
            <a:r>
              <a:rPr lang="fr-FR" sz="2400" b="1" dirty="0" smtClean="0">
                <a:solidFill>
                  <a:schemeClr val="bg1"/>
                </a:solidFill>
              </a:rPr>
              <a:t> Mise </a:t>
            </a:r>
            <a:r>
              <a:rPr lang="fr-FR" sz="2400" b="1" dirty="0">
                <a:solidFill>
                  <a:schemeClr val="bg1"/>
                </a:solidFill>
              </a:rPr>
              <a:t>en service: 01/07/2015 – Capacité : 2x140Gbps</a:t>
            </a:r>
          </a:p>
          <a:p>
            <a:r>
              <a:rPr lang="fr-FR" sz="2400" b="1" dirty="0">
                <a:solidFill>
                  <a:schemeClr val="bg1"/>
                </a:solidFill>
              </a:rPr>
              <a:t>NCSCS (Main-One) à Kribi : </a:t>
            </a:r>
            <a:r>
              <a:rPr lang="fr-FR" sz="2400" b="1" dirty="0" smtClean="0">
                <a:solidFill>
                  <a:schemeClr val="bg1"/>
                </a:solidFill>
              </a:rPr>
              <a:t> Mise </a:t>
            </a:r>
            <a:r>
              <a:rPr lang="fr-FR" sz="2400" b="1" dirty="0">
                <a:solidFill>
                  <a:schemeClr val="bg1"/>
                </a:solidFill>
              </a:rPr>
              <a:t>en service: 25/01/2016 - Capacité: 40 </a:t>
            </a:r>
            <a:r>
              <a:rPr lang="fr-FR" sz="2400" b="1" dirty="0" err="1">
                <a:solidFill>
                  <a:schemeClr val="bg1"/>
                </a:solidFill>
              </a:rPr>
              <a:t>Gbps</a:t>
            </a:r>
            <a:r>
              <a:rPr lang="fr-FR" sz="2400" b="1" dirty="0">
                <a:solidFill>
                  <a:schemeClr val="bg1"/>
                </a:solidFill>
              </a:rPr>
              <a:t> </a:t>
            </a:r>
          </a:p>
          <a:p>
            <a:pPr>
              <a:buNone/>
            </a:pPr>
            <a:endParaRPr sz="2400" b="1" dirty="0" smtClean="0">
              <a:solidFill>
                <a:schemeClr val="bg1"/>
              </a:solidFill>
            </a:endParaRPr>
          </a:p>
        </p:txBody>
      </p:sp>
      <p:sp>
        <p:nvSpPr>
          <p:cNvPr id="9" name="ZoneTexte 8"/>
          <p:cNvSpPr txBox="1"/>
          <p:nvPr/>
        </p:nvSpPr>
        <p:spPr>
          <a:xfrm>
            <a:off x="-1" y="170855"/>
            <a:ext cx="9122911" cy="369332"/>
          </a:xfrm>
          <a:prstGeom prst="rect">
            <a:avLst/>
          </a:prstGeom>
          <a:solidFill>
            <a:schemeClr val="bg2">
              <a:lumMod val="50000"/>
              <a:alpha val="50000"/>
            </a:schemeClr>
          </a:solidFill>
          <a:ln>
            <a:noFill/>
          </a:ln>
        </p:spPr>
        <p:txBody>
          <a:bodyPr wrap="square" rtlCol="0">
            <a:spAutoFit/>
          </a:bodyPr>
          <a:lstStyle/>
          <a:p>
            <a:pPr algn="ctr"/>
            <a:r>
              <a:rPr lang="fr-FR" b="1" dirty="0">
                <a:solidFill>
                  <a:schemeClr val="bg1"/>
                </a:solidFill>
              </a:rPr>
              <a:t>Le potentiel actif du Cameroun dans le domaine du numérique</a:t>
            </a:r>
          </a:p>
        </p:txBody>
      </p:sp>
      <p:pic>
        <p:nvPicPr>
          <p:cNvPr id="16" name="Picture 2" descr="C:\Users\Camtel\Pictures\Charte et Logos des marques\promo-recharge-internet-camtel_2_sans fo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0194" y="4275311"/>
            <a:ext cx="952717" cy="114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634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stretch>
            <a:fillRect/>
          </a:stretch>
        </p:blipFill>
        <p:spPr>
          <a:xfrm>
            <a:off x="1117403" y="0"/>
            <a:ext cx="7601622" cy="5903788"/>
          </a:xfrm>
          <a:prstGeom prst="rect">
            <a:avLst/>
          </a:prstGeom>
        </p:spPr>
      </p:pic>
      <p:sp>
        <p:nvSpPr>
          <p:cNvPr id="6" name="Forme libre 5"/>
          <p:cNvSpPr/>
          <p:nvPr/>
        </p:nvSpPr>
        <p:spPr>
          <a:xfrm>
            <a:off x="3581097" y="477198"/>
            <a:ext cx="3076015" cy="4791940"/>
          </a:xfrm>
          <a:custGeom>
            <a:avLst/>
            <a:gdLst>
              <a:gd name="connsiteX0" fmla="*/ 0 w 4101353"/>
              <a:gd name="connsiteY0" fmla="*/ 349624 h 4791940"/>
              <a:gd name="connsiteX1" fmla="*/ 67235 w 4101353"/>
              <a:gd name="connsiteY1" fmla="*/ 403412 h 4791940"/>
              <a:gd name="connsiteX2" fmla="*/ 147918 w 4101353"/>
              <a:gd name="connsiteY2" fmla="*/ 430306 h 4791940"/>
              <a:gd name="connsiteX3" fmla="*/ 188259 w 4101353"/>
              <a:gd name="connsiteY3" fmla="*/ 443753 h 4791940"/>
              <a:gd name="connsiteX4" fmla="*/ 228600 w 4101353"/>
              <a:gd name="connsiteY4" fmla="*/ 457200 h 4791940"/>
              <a:gd name="connsiteX5" fmla="*/ 268941 w 4101353"/>
              <a:gd name="connsiteY5" fmla="*/ 470647 h 4791940"/>
              <a:gd name="connsiteX6" fmla="*/ 322729 w 4101353"/>
              <a:gd name="connsiteY6" fmla="*/ 457200 h 4791940"/>
              <a:gd name="connsiteX7" fmla="*/ 363071 w 4101353"/>
              <a:gd name="connsiteY7" fmla="*/ 430306 h 4791940"/>
              <a:gd name="connsiteX8" fmla="*/ 430306 w 4101353"/>
              <a:gd name="connsiteY8" fmla="*/ 416859 h 4791940"/>
              <a:gd name="connsiteX9" fmla="*/ 470647 w 4101353"/>
              <a:gd name="connsiteY9" fmla="*/ 403412 h 4791940"/>
              <a:gd name="connsiteX10" fmla="*/ 497541 w 4101353"/>
              <a:gd name="connsiteY10" fmla="*/ 363071 h 4791940"/>
              <a:gd name="connsiteX11" fmla="*/ 551329 w 4101353"/>
              <a:gd name="connsiteY11" fmla="*/ 349624 h 4791940"/>
              <a:gd name="connsiteX12" fmla="*/ 658906 w 4101353"/>
              <a:gd name="connsiteY12" fmla="*/ 322730 h 4791940"/>
              <a:gd name="connsiteX13" fmla="*/ 793377 w 4101353"/>
              <a:gd name="connsiteY13" fmla="*/ 282388 h 4791940"/>
              <a:gd name="connsiteX14" fmla="*/ 874059 w 4101353"/>
              <a:gd name="connsiteY14" fmla="*/ 255494 h 4791940"/>
              <a:gd name="connsiteX15" fmla="*/ 1021977 w 4101353"/>
              <a:gd name="connsiteY15" fmla="*/ 242047 h 4791940"/>
              <a:gd name="connsiteX16" fmla="*/ 1102659 w 4101353"/>
              <a:gd name="connsiteY16" fmla="*/ 215153 h 4791940"/>
              <a:gd name="connsiteX17" fmla="*/ 1183341 w 4101353"/>
              <a:gd name="connsiteY17" fmla="*/ 161365 h 4791940"/>
              <a:gd name="connsiteX18" fmla="*/ 1223682 w 4101353"/>
              <a:gd name="connsiteY18" fmla="*/ 134471 h 4791940"/>
              <a:gd name="connsiteX19" fmla="*/ 1304365 w 4101353"/>
              <a:gd name="connsiteY19" fmla="*/ 107577 h 4791940"/>
              <a:gd name="connsiteX20" fmla="*/ 1331259 w 4101353"/>
              <a:gd name="connsiteY20" fmla="*/ 80682 h 4791940"/>
              <a:gd name="connsiteX21" fmla="*/ 1492624 w 4101353"/>
              <a:gd name="connsiteY21" fmla="*/ 53788 h 4791940"/>
              <a:gd name="connsiteX22" fmla="*/ 1573306 w 4101353"/>
              <a:gd name="connsiteY22" fmla="*/ 26894 h 4791940"/>
              <a:gd name="connsiteX23" fmla="*/ 1613647 w 4101353"/>
              <a:gd name="connsiteY23" fmla="*/ 13447 h 4791940"/>
              <a:gd name="connsiteX24" fmla="*/ 1748118 w 4101353"/>
              <a:gd name="connsiteY24" fmla="*/ 0 h 4791940"/>
              <a:gd name="connsiteX25" fmla="*/ 1909482 w 4101353"/>
              <a:gd name="connsiteY25" fmla="*/ 26894 h 4791940"/>
              <a:gd name="connsiteX26" fmla="*/ 1963271 w 4101353"/>
              <a:gd name="connsiteY26" fmla="*/ 94130 h 4791940"/>
              <a:gd name="connsiteX27" fmla="*/ 2003612 w 4101353"/>
              <a:gd name="connsiteY27" fmla="*/ 121024 h 4791940"/>
              <a:gd name="connsiteX28" fmla="*/ 2030506 w 4101353"/>
              <a:gd name="connsiteY28" fmla="*/ 161365 h 4791940"/>
              <a:gd name="connsiteX29" fmla="*/ 2111188 w 4101353"/>
              <a:gd name="connsiteY29" fmla="*/ 188259 h 4791940"/>
              <a:gd name="connsiteX30" fmla="*/ 2124635 w 4101353"/>
              <a:gd name="connsiteY30" fmla="*/ 228600 h 4791940"/>
              <a:gd name="connsiteX31" fmla="*/ 2178424 w 4101353"/>
              <a:gd name="connsiteY31" fmla="*/ 242047 h 4791940"/>
              <a:gd name="connsiteX32" fmla="*/ 2245659 w 4101353"/>
              <a:gd name="connsiteY32" fmla="*/ 255494 h 4791940"/>
              <a:gd name="connsiteX33" fmla="*/ 2286000 w 4101353"/>
              <a:gd name="connsiteY33" fmla="*/ 268941 h 4791940"/>
              <a:gd name="connsiteX34" fmla="*/ 2353235 w 4101353"/>
              <a:gd name="connsiteY34" fmla="*/ 282388 h 4791940"/>
              <a:gd name="connsiteX35" fmla="*/ 2420471 w 4101353"/>
              <a:gd name="connsiteY35" fmla="*/ 336177 h 4791940"/>
              <a:gd name="connsiteX36" fmla="*/ 2433918 w 4101353"/>
              <a:gd name="connsiteY36" fmla="*/ 389965 h 4791940"/>
              <a:gd name="connsiteX37" fmla="*/ 2460812 w 4101353"/>
              <a:gd name="connsiteY37" fmla="*/ 470647 h 4791940"/>
              <a:gd name="connsiteX38" fmla="*/ 2581835 w 4101353"/>
              <a:gd name="connsiteY38" fmla="*/ 510988 h 4791940"/>
              <a:gd name="connsiteX39" fmla="*/ 2622177 w 4101353"/>
              <a:gd name="connsiteY39" fmla="*/ 524435 h 4791940"/>
              <a:gd name="connsiteX40" fmla="*/ 2662518 w 4101353"/>
              <a:gd name="connsiteY40" fmla="*/ 551330 h 4791940"/>
              <a:gd name="connsiteX41" fmla="*/ 2716306 w 4101353"/>
              <a:gd name="connsiteY41" fmla="*/ 564777 h 4791940"/>
              <a:gd name="connsiteX42" fmla="*/ 3106271 w 4101353"/>
              <a:gd name="connsiteY42" fmla="*/ 578224 h 4791940"/>
              <a:gd name="connsiteX43" fmla="*/ 3200400 w 4101353"/>
              <a:gd name="connsiteY43" fmla="*/ 605118 h 4791940"/>
              <a:gd name="connsiteX44" fmla="*/ 3294529 w 4101353"/>
              <a:gd name="connsiteY44" fmla="*/ 632012 h 4791940"/>
              <a:gd name="connsiteX45" fmla="*/ 3321424 w 4101353"/>
              <a:gd name="connsiteY45" fmla="*/ 672353 h 4791940"/>
              <a:gd name="connsiteX46" fmla="*/ 3402106 w 4101353"/>
              <a:gd name="connsiteY46" fmla="*/ 699247 h 4791940"/>
              <a:gd name="connsiteX47" fmla="*/ 3442447 w 4101353"/>
              <a:gd name="connsiteY47" fmla="*/ 712694 h 4791940"/>
              <a:gd name="connsiteX48" fmla="*/ 3482788 w 4101353"/>
              <a:gd name="connsiteY48" fmla="*/ 726141 h 4791940"/>
              <a:gd name="connsiteX49" fmla="*/ 3617259 w 4101353"/>
              <a:gd name="connsiteY49" fmla="*/ 766482 h 4791940"/>
              <a:gd name="connsiteX50" fmla="*/ 3697941 w 4101353"/>
              <a:gd name="connsiteY50" fmla="*/ 806824 h 4791940"/>
              <a:gd name="connsiteX51" fmla="*/ 3738282 w 4101353"/>
              <a:gd name="connsiteY51" fmla="*/ 820271 h 4791940"/>
              <a:gd name="connsiteX52" fmla="*/ 3805518 w 4101353"/>
              <a:gd name="connsiteY52" fmla="*/ 927847 h 4791940"/>
              <a:gd name="connsiteX53" fmla="*/ 3832412 w 4101353"/>
              <a:gd name="connsiteY53" fmla="*/ 968188 h 4791940"/>
              <a:gd name="connsiteX54" fmla="*/ 3859306 w 4101353"/>
              <a:gd name="connsiteY54" fmla="*/ 1062318 h 4791940"/>
              <a:gd name="connsiteX55" fmla="*/ 3886200 w 4101353"/>
              <a:gd name="connsiteY55" fmla="*/ 1102659 h 4791940"/>
              <a:gd name="connsiteX56" fmla="*/ 3899647 w 4101353"/>
              <a:gd name="connsiteY56" fmla="*/ 1156447 h 4791940"/>
              <a:gd name="connsiteX57" fmla="*/ 3913094 w 4101353"/>
              <a:gd name="connsiteY57" fmla="*/ 1223682 h 4791940"/>
              <a:gd name="connsiteX58" fmla="*/ 3926541 w 4101353"/>
              <a:gd name="connsiteY58" fmla="*/ 1264024 h 4791940"/>
              <a:gd name="connsiteX59" fmla="*/ 3953435 w 4101353"/>
              <a:gd name="connsiteY59" fmla="*/ 1371600 h 4791940"/>
              <a:gd name="connsiteX60" fmla="*/ 3993777 w 4101353"/>
              <a:gd name="connsiteY60" fmla="*/ 1398494 h 4791940"/>
              <a:gd name="connsiteX61" fmla="*/ 4061012 w 4101353"/>
              <a:gd name="connsiteY61" fmla="*/ 1452282 h 4791940"/>
              <a:gd name="connsiteX62" fmla="*/ 4101353 w 4101353"/>
              <a:gd name="connsiteY62" fmla="*/ 1532965 h 4791940"/>
              <a:gd name="connsiteX63" fmla="*/ 4074459 w 4101353"/>
              <a:gd name="connsiteY63" fmla="*/ 1613647 h 4791940"/>
              <a:gd name="connsiteX64" fmla="*/ 4074459 w 4101353"/>
              <a:gd name="connsiteY64" fmla="*/ 1963271 h 4791940"/>
              <a:gd name="connsiteX65" fmla="*/ 4087906 w 4101353"/>
              <a:gd name="connsiteY65" fmla="*/ 2097741 h 4791940"/>
              <a:gd name="connsiteX66" fmla="*/ 4074459 w 4101353"/>
              <a:gd name="connsiteY66" fmla="*/ 2164977 h 4791940"/>
              <a:gd name="connsiteX67" fmla="*/ 4101353 w 4101353"/>
              <a:gd name="connsiteY67" fmla="*/ 2326341 h 4791940"/>
              <a:gd name="connsiteX68" fmla="*/ 4087906 w 4101353"/>
              <a:gd name="connsiteY68" fmla="*/ 2487706 h 4791940"/>
              <a:gd name="connsiteX69" fmla="*/ 4061012 w 4101353"/>
              <a:gd name="connsiteY69" fmla="*/ 2931459 h 4791940"/>
              <a:gd name="connsiteX70" fmla="*/ 4034118 w 4101353"/>
              <a:gd name="connsiteY70" fmla="*/ 3092824 h 4791940"/>
              <a:gd name="connsiteX71" fmla="*/ 4007224 w 4101353"/>
              <a:gd name="connsiteY71" fmla="*/ 3173506 h 4791940"/>
              <a:gd name="connsiteX72" fmla="*/ 3966882 w 4101353"/>
              <a:gd name="connsiteY72" fmla="*/ 3240741 h 4791940"/>
              <a:gd name="connsiteX73" fmla="*/ 3939988 w 4101353"/>
              <a:gd name="connsiteY73" fmla="*/ 3415553 h 4791940"/>
              <a:gd name="connsiteX74" fmla="*/ 3926541 w 4101353"/>
              <a:gd name="connsiteY74" fmla="*/ 3482788 h 4791940"/>
              <a:gd name="connsiteX75" fmla="*/ 3886200 w 4101353"/>
              <a:gd name="connsiteY75" fmla="*/ 3509682 h 4791940"/>
              <a:gd name="connsiteX76" fmla="*/ 3805518 w 4101353"/>
              <a:gd name="connsiteY76" fmla="*/ 3536577 h 4791940"/>
              <a:gd name="connsiteX77" fmla="*/ 3751729 w 4101353"/>
              <a:gd name="connsiteY77" fmla="*/ 3644153 h 4791940"/>
              <a:gd name="connsiteX78" fmla="*/ 3711388 w 4101353"/>
              <a:gd name="connsiteY78" fmla="*/ 3657600 h 4791940"/>
              <a:gd name="connsiteX79" fmla="*/ 3644153 w 4101353"/>
              <a:gd name="connsiteY79" fmla="*/ 3778624 h 4791940"/>
              <a:gd name="connsiteX80" fmla="*/ 3657600 w 4101353"/>
              <a:gd name="connsiteY80" fmla="*/ 3886200 h 4791940"/>
              <a:gd name="connsiteX81" fmla="*/ 3630706 w 4101353"/>
              <a:gd name="connsiteY81" fmla="*/ 4020671 h 4791940"/>
              <a:gd name="connsiteX82" fmla="*/ 3603812 w 4101353"/>
              <a:gd name="connsiteY82" fmla="*/ 4101353 h 4791940"/>
              <a:gd name="connsiteX83" fmla="*/ 3576918 w 4101353"/>
              <a:gd name="connsiteY83" fmla="*/ 4141694 h 4791940"/>
              <a:gd name="connsiteX84" fmla="*/ 3563471 w 4101353"/>
              <a:gd name="connsiteY84" fmla="*/ 4182035 h 4791940"/>
              <a:gd name="connsiteX85" fmla="*/ 3523129 w 4101353"/>
              <a:gd name="connsiteY85" fmla="*/ 4222377 h 4791940"/>
              <a:gd name="connsiteX86" fmla="*/ 3482788 w 4101353"/>
              <a:gd name="connsiteY86" fmla="*/ 4276165 h 4791940"/>
              <a:gd name="connsiteX87" fmla="*/ 3455894 w 4101353"/>
              <a:gd name="connsiteY87" fmla="*/ 4450977 h 4791940"/>
              <a:gd name="connsiteX88" fmla="*/ 3442447 w 4101353"/>
              <a:gd name="connsiteY88" fmla="*/ 4491318 h 4791940"/>
              <a:gd name="connsiteX89" fmla="*/ 3375212 w 4101353"/>
              <a:gd name="connsiteY89" fmla="*/ 4572000 h 4791940"/>
              <a:gd name="connsiteX90" fmla="*/ 3281082 w 4101353"/>
              <a:gd name="connsiteY90" fmla="*/ 4679577 h 4791940"/>
              <a:gd name="connsiteX91" fmla="*/ 3240741 w 4101353"/>
              <a:gd name="connsiteY91" fmla="*/ 4693024 h 4791940"/>
              <a:gd name="connsiteX92" fmla="*/ 3227294 w 4101353"/>
              <a:gd name="connsiteY92" fmla="*/ 4760259 h 479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101353" h="4791940">
                <a:moveTo>
                  <a:pt x="0" y="349624"/>
                </a:moveTo>
                <a:cubicBezTo>
                  <a:pt x="22412" y="367553"/>
                  <a:pt x="42039" y="389669"/>
                  <a:pt x="67235" y="403412"/>
                </a:cubicBezTo>
                <a:cubicBezTo>
                  <a:pt x="92123" y="416987"/>
                  <a:pt x="121024" y="421341"/>
                  <a:pt x="147918" y="430306"/>
                </a:cubicBezTo>
                <a:lnTo>
                  <a:pt x="188259" y="443753"/>
                </a:lnTo>
                <a:lnTo>
                  <a:pt x="228600" y="457200"/>
                </a:lnTo>
                <a:lnTo>
                  <a:pt x="268941" y="470647"/>
                </a:lnTo>
                <a:cubicBezTo>
                  <a:pt x="286870" y="466165"/>
                  <a:pt x="305742" y="464480"/>
                  <a:pt x="322729" y="457200"/>
                </a:cubicBezTo>
                <a:cubicBezTo>
                  <a:pt x="337584" y="450834"/>
                  <a:pt x="347938" y="435981"/>
                  <a:pt x="363071" y="430306"/>
                </a:cubicBezTo>
                <a:cubicBezTo>
                  <a:pt x="384471" y="422281"/>
                  <a:pt x="408133" y="422402"/>
                  <a:pt x="430306" y="416859"/>
                </a:cubicBezTo>
                <a:cubicBezTo>
                  <a:pt x="444057" y="413421"/>
                  <a:pt x="457200" y="407894"/>
                  <a:pt x="470647" y="403412"/>
                </a:cubicBezTo>
                <a:cubicBezTo>
                  <a:pt x="479612" y="389965"/>
                  <a:pt x="484094" y="372036"/>
                  <a:pt x="497541" y="363071"/>
                </a:cubicBezTo>
                <a:cubicBezTo>
                  <a:pt x="512918" y="352820"/>
                  <a:pt x="533288" y="353633"/>
                  <a:pt x="551329" y="349624"/>
                </a:cubicBezTo>
                <a:cubicBezTo>
                  <a:pt x="648692" y="327988"/>
                  <a:pt x="586818" y="346759"/>
                  <a:pt x="658906" y="322730"/>
                </a:cubicBezTo>
                <a:cubicBezTo>
                  <a:pt x="716143" y="265491"/>
                  <a:pt x="659566" y="311062"/>
                  <a:pt x="793377" y="282388"/>
                </a:cubicBezTo>
                <a:cubicBezTo>
                  <a:pt x="821096" y="276448"/>
                  <a:pt x="845827" y="258061"/>
                  <a:pt x="874059" y="255494"/>
                </a:cubicBezTo>
                <a:lnTo>
                  <a:pt x="1021977" y="242047"/>
                </a:lnTo>
                <a:cubicBezTo>
                  <a:pt x="1048871" y="233082"/>
                  <a:pt x="1079071" y="230878"/>
                  <a:pt x="1102659" y="215153"/>
                </a:cubicBezTo>
                <a:lnTo>
                  <a:pt x="1183341" y="161365"/>
                </a:lnTo>
                <a:cubicBezTo>
                  <a:pt x="1196788" y="152400"/>
                  <a:pt x="1208350" y="139582"/>
                  <a:pt x="1223682" y="134471"/>
                </a:cubicBezTo>
                <a:lnTo>
                  <a:pt x="1304365" y="107577"/>
                </a:lnTo>
                <a:cubicBezTo>
                  <a:pt x="1313330" y="98612"/>
                  <a:pt x="1320388" y="87205"/>
                  <a:pt x="1331259" y="80682"/>
                </a:cubicBezTo>
                <a:cubicBezTo>
                  <a:pt x="1367098" y="59178"/>
                  <a:pt x="1480672" y="55116"/>
                  <a:pt x="1492624" y="53788"/>
                </a:cubicBezTo>
                <a:lnTo>
                  <a:pt x="1573306" y="26894"/>
                </a:lnTo>
                <a:cubicBezTo>
                  <a:pt x="1586753" y="22412"/>
                  <a:pt x="1599543" y="14857"/>
                  <a:pt x="1613647" y="13447"/>
                </a:cubicBezTo>
                <a:lnTo>
                  <a:pt x="1748118" y="0"/>
                </a:lnTo>
                <a:cubicBezTo>
                  <a:pt x="1760075" y="1329"/>
                  <a:pt x="1873642" y="5390"/>
                  <a:pt x="1909482" y="26894"/>
                </a:cubicBezTo>
                <a:cubicBezTo>
                  <a:pt x="1942754" y="46857"/>
                  <a:pt x="1935783" y="66642"/>
                  <a:pt x="1963271" y="94130"/>
                </a:cubicBezTo>
                <a:cubicBezTo>
                  <a:pt x="1974699" y="105558"/>
                  <a:pt x="1990165" y="112059"/>
                  <a:pt x="2003612" y="121024"/>
                </a:cubicBezTo>
                <a:cubicBezTo>
                  <a:pt x="2012577" y="134471"/>
                  <a:pt x="2016801" y="152800"/>
                  <a:pt x="2030506" y="161365"/>
                </a:cubicBezTo>
                <a:cubicBezTo>
                  <a:pt x="2054546" y="176390"/>
                  <a:pt x="2111188" y="188259"/>
                  <a:pt x="2111188" y="188259"/>
                </a:cubicBezTo>
                <a:cubicBezTo>
                  <a:pt x="2115670" y="201706"/>
                  <a:pt x="2113567" y="219745"/>
                  <a:pt x="2124635" y="228600"/>
                </a:cubicBezTo>
                <a:cubicBezTo>
                  <a:pt x="2139067" y="240145"/>
                  <a:pt x="2160383" y="238038"/>
                  <a:pt x="2178424" y="242047"/>
                </a:cubicBezTo>
                <a:cubicBezTo>
                  <a:pt x="2200735" y="247005"/>
                  <a:pt x="2223486" y="249951"/>
                  <a:pt x="2245659" y="255494"/>
                </a:cubicBezTo>
                <a:cubicBezTo>
                  <a:pt x="2259410" y="258932"/>
                  <a:pt x="2272249" y="265503"/>
                  <a:pt x="2286000" y="268941"/>
                </a:cubicBezTo>
                <a:cubicBezTo>
                  <a:pt x="2308173" y="274484"/>
                  <a:pt x="2330823" y="277906"/>
                  <a:pt x="2353235" y="282388"/>
                </a:cubicBezTo>
                <a:cubicBezTo>
                  <a:pt x="2367489" y="291891"/>
                  <a:pt x="2410889" y="317013"/>
                  <a:pt x="2420471" y="336177"/>
                </a:cubicBezTo>
                <a:cubicBezTo>
                  <a:pt x="2428736" y="352707"/>
                  <a:pt x="2428607" y="372263"/>
                  <a:pt x="2433918" y="389965"/>
                </a:cubicBezTo>
                <a:cubicBezTo>
                  <a:pt x="2442064" y="417118"/>
                  <a:pt x="2433918" y="461682"/>
                  <a:pt x="2460812" y="470647"/>
                </a:cubicBezTo>
                <a:lnTo>
                  <a:pt x="2581835" y="510988"/>
                </a:lnTo>
                <a:lnTo>
                  <a:pt x="2622177" y="524435"/>
                </a:lnTo>
                <a:cubicBezTo>
                  <a:pt x="2635624" y="533400"/>
                  <a:pt x="2647663" y="544964"/>
                  <a:pt x="2662518" y="551330"/>
                </a:cubicBezTo>
                <a:cubicBezTo>
                  <a:pt x="2679505" y="558610"/>
                  <a:pt x="2697859" y="563659"/>
                  <a:pt x="2716306" y="564777"/>
                </a:cubicBezTo>
                <a:cubicBezTo>
                  <a:pt x="2846133" y="572645"/>
                  <a:pt x="2976283" y="573742"/>
                  <a:pt x="3106271" y="578224"/>
                </a:cubicBezTo>
                <a:cubicBezTo>
                  <a:pt x="3274421" y="620262"/>
                  <a:pt x="3065361" y="566536"/>
                  <a:pt x="3200400" y="605118"/>
                </a:cubicBezTo>
                <a:cubicBezTo>
                  <a:pt x="3318594" y="638888"/>
                  <a:pt x="3197805" y="599771"/>
                  <a:pt x="3294529" y="632012"/>
                </a:cubicBezTo>
                <a:cubicBezTo>
                  <a:pt x="3303494" y="645459"/>
                  <a:pt x="3307719" y="663787"/>
                  <a:pt x="3321424" y="672353"/>
                </a:cubicBezTo>
                <a:cubicBezTo>
                  <a:pt x="3345464" y="687378"/>
                  <a:pt x="3375212" y="690282"/>
                  <a:pt x="3402106" y="699247"/>
                </a:cubicBezTo>
                <a:lnTo>
                  <a:pt x="3442447" y="712694"/>
                </a:lnTo>
                <a:cubicBezTo>
                  <a:pt x="3455894" y="717176"/>
                  <a:pt x="3469037" y="722703"/>
                  <a:pt x="3482788" y="726141"/>
                </a:cubicBezTo>
                <a:cubicBezTo>
                  <a:pt x="3564073" y="746462"/>
                  <a:pt x="3519054" y="733746"/>
                  <a:pt x="3617259" y="766482"/>
                </a:cubicBezTo>
                <a:cubicBezTo>
                  <a:pt x="3718654" y="800281"/>
                  <a:pt x="3593675" y="754691"/>
                  <a:pt x="3697941" y="806824"/>
                </a:cubicBezTo>
                <a:cubicBezTo>
                  <a:pt x="3710619" y="813163"/>
                  <a:pt x="3724835" y="815789"/>
                  <a:pt x="3738282" y="820271"/>
                </a:cubicBezTo>
                <a:cubicBezTo>
                  <a:pt x="3770288" y="916285"/>
                  <a:pt x="3741589" y="885228"/>
                  <a:pt x="3805518" y="927847"/>
                </a:cubicBezTo>
                <a:cubicBezTo>
                  <a:pt x="3814483" y="941294"/>
                  <a:pt x="3825185" y="953733"/>
                  <a:pt x="3832412" y="968188"/>
                </a:cubicBezTo>
                <a:cubicBezTo>
                  <a:pt x="3858579" y="1020523"/>
                  <a:pt x="3833456" y="1002001"/>
                  <a:pt x="3859306" y="1062318"/>
                </a:cubicBezTo>
                <a:cubicBezTo>
                  <a:pt x="3865672" y="1077173"/>
                  <a:pt x="3877235" y="1089212"/>
                  <a:pt x="3886200" y="1102659"/>
                </a:cubicBezTo>
                <a:cubicBezTo>
                  <a:pt x="3890682" y="1120588"/>
                  <a:pt x="3895638" y="1138406"/>
                  <a:pt x="3899647" y="1156447"/>
                </a:cubicBezTo>
                <a:cubicBezTo>
                  <a:pt x="3904605" y="1178758"/>
                  <a:pt x="3907551" y="1201509"/>
                  <a:pt x="3913094" y="1223682"/>
                </a:cubicBezTo>
                <a:cubicBezTo>
                  <a:pt x="3916532" y="1237433"/>
                  <a:pt x="3923103" y="1250273"/>
                  <a:pt x="3926541" y="1264024"/>
                </a:cubicBezTo>
                <a:cubicBezTo>
                  <a:pt x="3927454" y="1267676"/>
                  <a:pt x="3942258" y="1357629"/>
                  <a:pt x="3953435" y="1371600"/>
                </a:cubicBezTo>
                <a:cubicBezTo>
                  <a:pt x="3963531" y="1384220"/>
                  <a:pt x="3980330" y="1389529"/>
                  <a:pt x="3993777" y="1398494"/>
                </a:cubicBezTo>
                <a:cubicBezTo>
                  <a:pt x="4070854" y="1514109"/>
                  <a:pt x="3968222" y="1378048"/>
                  <a:pt x="4061012" y="1452282"/>
                </a:cubicBezTo>
                <a:cubicBezTo>
                  <a:pt x="4084709" y="1471240"/>
                  <a:pt x="4092495" y="1506390"/>
                  <a:pt x="4101353" y="1532965"/>
                </a:cubicBezTo>
                <a:cubicBezTo>
                  <a:pt x="4092388" y="1559859"/>
                  <a:pt x="4079386" y="1585730"/>
                  <a:pt x="4074459" y="1613647"/>
                </a:cubicBezTo>
                <a:cubicBezTo>
                  <a:pt x="4050865" y="1747346"/>
                  <a:pt x="4063226" y="1822855"/>
                  <a:pt x="4074459" y="1963271"/>
                </a:cubicBezTo>
                <a:cubicBezTo>
                  <a:pt x="4078051" y="2008174"/>
                  <a:pt x="4083424" y="2052918"/>
                  <a:pt x="4087906" y="2097741"/>
                </a:cubicBezTo>
                <a:cubicBezTo>
                  <a:pt x="4083424" y="2120153"/>
                  <a:pt x="4074459" y="2142121"/>
                  <a:pt x="4074459" y="2164977"/>
                </a:cubicBezTo>
                <a:cubicBezTo>
                  <a:pt x="4074459" y="2198336"/>
                  <a:pt x="4093718" y="2288165"/>
                  <a:pt x="4101353" y="2326341"/>
                </a:cubicBezTo>
                <a:cubicBezTo>
                  <a:pt x="4096871" y="2380129"/>
                  <a:pt x="4090473" y="2433792"/>
                  <a:pt x="4087906" y="2487706"/>
                </a:cubicBezTo>
                <a:cubicBezTo>
                  <a:pt x="4067027" y="2926163"/>
                  <a:pt x="4117739" y="2761277"/>
                  <a:pt x="4061012" y="2931459"/>
                </a:cubicBezTo>
                <a:cubicBezTo>
                  <a:pt x="4055240" y="2971863"/>
                  <a:pt x="4045915" y="3049567"/>
                  <a:pt x="4034118" y="3092824"/>
                </a:cubicBezTo>
                <a:cubicBezTo>
                  <a:pt x="4026659" y="3120174"/>
                  <a:pt x="4016189" y="3146612"/>
                  <a:pt x="4007224" y="3173506"/>
                </a:cubicBezTo>
                <a:cubicBezTo>
                  <a:pt x="3989768" y="3225875"/>
                  <a:pt x="4003800" y="3203824"/>
                  <a:pt x="3966882" y="3240741"/>
                </a:cubicBezTo>
                <a:cubicBezTo>
                  <a:pt x="3936593" y="3331609"/>
                  <a:pt x="3963100" y="3242215"/>
                  <a:pt x="3939988" y="3415553"/>
                </a:cubicBezTo>
                <a:cubicBezTo>
                  <a:pt x="3936967" y="3438208"/>
                  <a:pt x="3937881" y="3462944"/>
                  <a:pt x="3926541" y="3482788"/>
                </a:cubicBezTo>
                <a:cubicBezTo>
                  <a:pt x="3918523" y="3496820"/>
                  <a:pt x="3900968" y="3503118"/>
                  <a:pt x="3886200" y="3509682"/>
                </a:cubicBezTo>
                <a:cubicBezTo>
                  <a:pt x="3860295" y="3521196"/>
                  <a:pt x="3805518" y="3536577"/>
                  <a:pt x="3805518" y="3536577"/>
                </a:cubicBezTo>
                <a:cubicBezTo>
                  <a:pt x="3792107" y="3576810"/>
                  <a:pt x="3790847" y="3620683"/>
                  <a:pt x="3751729" y="3644153"/>
                </a:cubicBezTo>
                <a:cubicBezTo>
                  <a:pt x="3739575" y="3651446"/>
                  <a:pt x="3724835" y="3653118"/>
                  <a:pt x="3711388" y="3657600"/>
                </a:cubicBezTo>
                <a:cubicBezTo>
                  <a:pt x="3649737" y="3750076"/>
                  <a:pt x="3667821" y="3707618"/>
                  <a:pt x="3644153" y="3778624"/>
                </a:cubicBezTo>
                <a:cubicBezTo>
                  <a:pt x="3648635" y="3814483"/>
                  <a:pt x="3657600" y="3850062"/>
                  <a:pt x="3657600" y="3886200"/>
                </a:cubicBezTo>
                <a:cubicBezTo>
                  <a:pt x="3657600" y="3910430"/>
                  <a:pt x="3639591" y="3991054"/>
                  <a:pt x="3630706" y="4020671"/>
                </a:cubicBezTo>
                <a:cubicBezTo>
                  <a:pt x="3622560" y="4047824"/>
                  <a:pt x="3619537" y="4077765"/>
                  <a:pt x="3603812" y="4101353"/>
                </a:cubicBezTo>
                <a:cubicBezTo>
                  <a:pt x="3594847" y="4114800"/>
                  <a:pt x="3584146" y="4127239"/>
                  <a:pt x="3576918" y="4141694"/>
                </a:cubicBezTo>
                <a:cubicBezTo>
                  <a:pt x="3570579" y="4154372"/>
                  <a:pt x="3571334" y="4170241"/>
                  <a:pt x="3563471" y="4182035"/>
                </a:cubicBezTo>
                <a:cubicBezTo>
                  <a:pt x="3552922" y="4197858"/>
                  <a:pt x="3535505" y="4207938"/>
                  <a:pt x="3523129" y="4222377"/>
                </a:cubicBezTo>
                <a:cubicBezTo>
                  <a:pt x="3508544" y="4239393"/>
                  <a:pt x="3496235" y="4258236"/>
                  <a:pt x="3482788" y="4276165"/>
                </a:cubicBezTo>
                <a:cubicBezTo>
                  <a:pt x="3471951" y="4373701"/>
                  <a:pt x="3477068" y="4376869"/>
                  <a:pt x="3455894" y="4450977"/>
                </a:cubicBezTo>
                <a:cubicBezTo>
                  <a:pt x="3452000" y="4464606"/>
                  <a:pt x="3448786" y="4478640"/>
                  <a:pt x="3442447" y="4491318"/>
                </a:cubicBezTo>
                <a:cubicBezTo>
                  <a:pt x="3413616" y="4548980"/>
                  <a:pt x="3416847" y="4518469"/>
                  <a:pt x="3375212" y="4572000"/>
                </a:cubicBezTo>
                <a:cubicBezTo>
                  <a:pt x="3323869" y="4638013"/>
                  <a:pt x="3342613" y="4648811"/>
                  <a:pt x="3281082" y="4679577"/>
                </a:cubicBezTo>
                <a:cubicBezTo>
                  <a:pt x="3268404" y="4685916"/>
                  <a:pt x="3254188" y="4688542"/>
                  <a:pt x="3240741" y="4693024"/>
                </a:cubicBezTo>
                <a:cubicBezTo>
                  <a:pt x="3226026" y="4796028"/>
                  <a:pt x="3227294" y="4818848"/>
                  <a:pt x="3227294" y="4760259"/>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Hexagone 6"/>
          <p:cNvSpPr/>
          <p:nvPr/>
        </p:nvSpPr>
        <p:spPr>
          <a:xfrm>
            <a:off x="3525627" y="732693"/>
            <a:ext cx="110939" cy="188259"/>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Hexagone 7"/>
          <p:cNvSpPr/>
          <p:nvPr/>
        </p:nvSpPr>
        <p:spPr>
          <a:xfrm>
            <a:off x="5961226" y="5269138"/>
            <a:ext cx="141194" cy="134472"/>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401636" y="1919876"/>
            <a:ext cx="2459083" cy="424542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a:stCxn id="7" idx="2"/>
          </p:cNvCxnSpPr>
          <p:nvPr/>
        </p:nvCxnSpPr>
        <p:spPr>
          <a:xfrm flipH="1">
            <a:off x="793521" y="920952"/>
            <a:ext cx="2759841" cy="165206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15490" y="2951841"/>
            <a:ext cx="3063049" cy="202935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3262402" y="4976584"/>
            <a:ext cx="78377" cy="118872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3154633" y="826821"/>
            <a:ext cx="2059020" cy="407138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146910" y="4401818"/>
            <a:ext cx="2223952" cy="128016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2098558" y="5269138"/>
            <a:ext cx="3862667" cy="23726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52097" y="5277798"/>
            <a:ext cx="5809129" cy="12581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rot="18397481">
            <a:off x="3824020" y="2287106"/>
            <a:ext cx="900953" cy="369332"/>
          </a:xfrm>
          <a:prstGeom prst="rect">
            <a:avLst/>
          </a:prstGeom>
          <a:noFill/>
        </p:spPr>
        <p:txBody>
          <a:bodyPr wrap="square" rtlCol="0">
            <a:spAutoFit/>
          </a:bodyPr>
          <a:lstStyle/>
          <a:p>
            <a:r>
              <a:rPr lang="fr-CM" b="1" dirty="0" smtClean="0"/>
              <a:t>SAT3</a:t>
            </a:r>
            <a:endParaRPr lang="fr-FR" b="1" dirty="0"/>
          </a:p>
        </p:txBody>
      </p:sp>
      <p:sp>
        <p:nvSpPr>
          <p:cNvPr id="18" name="ZoneTexte 17"/>
          <p:cNvSpPr txBox="1"/>
          <p:nvPr/>
        </p:nvSpPr>
        <p:spPr>
          <a:xfrm rot="20149496">
            <a:off x="2367838" y="1063694"/>
            <a:ext cx="962629" cy="369332"/>
          </a:xfrm>
          <a:prstGeom prst="rect">
            <a:avLst/>
          </a:prstGeom>
          <a:noFill/>
        </p:spPr>
        <p:txBody>
          <a:bodyPr wrap="square" rtlCol="0">
            <a:spAutoFit/>
          </a:bodyPr>
          <a:lstStyle/>
          <a:p>
            <a:r>
              <a:rPr lang="fr-CM" b="1" dirty="0" smtClean="0"/>
              <a:t>WACS</a:t>
            </a:r>
            <a:endParaRPr lang="fr-FR" b="1" dirty="0"/>
          </a:p>
        </p:txBody>
      </p:sp>
      <p:sp>
        <p:nvSpPr>
          <p:cNvPr id="19" name="ZoneTexte 18"/>
          <p:cNvSpPr txBox="1"/>
          <p:nvPr/>
        </p:nvSpPr>
        <p:spPr>
          <a:xfrm rot="1769877">
            <a:off x="357441" y="4362296"/>
            <a:ext cx="614870" cy="369332"/>
          </a:xfrm>
          <a:prstGeom prst="rect">
            <a:avLst/>
          </a:prstGeom>
          <a:noFill/>
        </p:spPr>
        <p:txBody>
          <a:bodyPr wrap="square" rtlCol="0">
            <a:spAutoFit/>
          </a:bodyPr>
          <a:lstStyle/>
          <a:p>
            <a:r>
              <a:rPr lang="fr-CM" b="1" dirty="0" smtClean="0"/>
              <a:t>ACE</a:t>
            </a:r>
            <a:endParaRPr lang="fr-FR" b="1" dirty="0"/>
          </a:p>
        </p:txBody>
      </p:sp>
      <p:sp>
        <p:nvSpPr>
          <p:cNvPr id="20" name="ZoneTexte 19"/>
          <p:cNvSpPr txBox="1"/>
          <p:nvPr/>
        </p:nvSpPr>
        <p:spPr>
          <a:xfrm>
            <a:off x="213869" y="4928607"/>
            <a:ext cx="736227" cy="369332"/>
          </a:xfrm>
          <a:prstGeom prst="rect">
            <a:avLst/>
          </a:prstGeom>
          <a:noFill/>
        </p:spPr>
        <p:txBody>
          <a:bodyPr wrap="square" rtlCol="0">
            <a:spAutoFit/>
          </a:bodyPr>
          <a:lstStyle/>
          <a:p>
            <a:r>
              <a:rPr lang="fr-CM" b="1" dirty="0" smtClean="0"/>
              <a:t>SAIL</a:t>
            </a:r>
            <a:endParaRPr lang="fr-FR" b="1" dirty="0"/>
          </a:p>
        </p:txBody>
      </p:sp>
      <p:sp>
        <p:nvSpPr>
          <p:cNvPr id="21" name="ZoneTexte 20"/>
          <p:cNvSpPr txBox="1"/>
          <p:nvPr/>
        </p:nvSpPr>
        <p:spPr>
          <a:xfrm>
            <a:off x="7867347" y="3543128"/>
            <a:ext cx="1250576" cy="646331"/>
          </a:xfrm>
          <a:prstGeom prst="rect">
            <a:avLst/>
          </a:prstGeom>
          <a:solidFill>
            <a:schemeClr val="accent1">
              <a:lumMod val="60000"/>
              <a:lumOff val="40000"/>
            </a:schemeClr>
          </a:solidFill>
        </p:spPr>
        <p:txBody>
          <a:bodyPr wrap="square" rtlCol="0">
            <a:spAutoFit/>
          </a:bodyPr>
          <a:lstStyle/>
          <a:p>
            <a:r>
              <a:rPr lang="fr-CM" b="1" dirty="0" smtClean="0"/>
              <a:t>SAIL </a:t>
            </a:r>
            <a:r>
              <a:rPr lang="fr-CM" b="1" dirty="0" err="1" smtClean="0"/>
              <a:t>Fronthaul</a:t>
            </a:r>
            <a:endParaRPr lang="fr-FR" b="1" dirty="0"/>
          </a:p>
        </p:txBody>
      </p:sp>
      <p:cxnSp>
        <p:nvCxnSpPr>
          <p:cNvPr id="22" name="Connecteur droit avec flèche 21"/>
          <p:cNvCxnSpPr>
            <a:stCxn id="21" idx="1"/>
            <a:endCxn id="6" idx="70"/>
          </p:cNvCxnSpPr>
          <p:nvPr/>
        </p:nvCxnSpPr>
        <p:spPr>
          <a:xfrm flipH="1" flipV="1">
            <a:off x="6606686" y="3570022"/>
            <a:ext cx="1260661" cy="296272"/>
          </a:xfrm>
          <a:prstGeom prst="straightConnector1">
            <a:avLst/>
          </a:prstGeom>
          <a:ln w="444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a:off x="5251222" y="5433784"/>
            <a:ext cx="705394" cy="182880"/>
          </a:xfrm>
          <a:prstGeom prst="line">
            <a:avLst/>
          </a:prstGeom>
          <a:ln w="50800"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flipV="1">
            <a:off x="205693" y="4192813"/>
            <a:ext cx="5086064" cy="1439658"/>
          </a:xfrm>
          <a:prstGeom prst="line">
            <a:avLst/>
          </a:prstGeom>
          <a:ln w="50800" cmpd="sng">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rot="802214">
            <a:off x="705346" y="4049123"/>
            <a:ext cx="803366" cy="369332"/>
          </a:xfrm>
          <a:prstGeom prst="rect">
            <a:avLst/>
          </a:prstGeom>
          <a:noFill/>
        </p:spPr>
        <p:txBody>
          <a:bodyPr wrap="square" rtlCol="0">
            <a:spAutoFit/>
          </a:bodyPr>
          <a:lstStyle/>
          <a:p>
            <a:r>
              <a:rPr lang="fr-FR" dirty="0" smtClean="0"/>
              <a:t>NCSCS</a:t>
            </a:r>
            <a:endParaRPr lang="fr-FR" dirty="0"/>
          </a:p>
        </p:txBody>
      </p:sp>
      <p:cxnSp>
        <p:nvCxnSpPr>
          <p:cNvPr id="26" name="Connecteur droit 25"/>
          <p:cNvCxnSpPr/>
          <p:nvPr/>
        </p:nvCxnSpPr>
        <p:spPr>
          <a:xfrm flipH="1">
            <a:off x="4516435" y="5446848"/>
            <a:ext cx="88175" cy="431074"/>
          </a:xfrm>
          <a:prstGeom prst="line">
            <a:avLst/>
          </a:prstGeom>
          <a:ln w="50800"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2844006" y="3653777"/>
            <a:ext cx="29777" cy="1261846"/>
          </a:xfrm>
          <a:prstGeom prst="line">
            <a:avLst/>
          </a:prstGeom>
          <a:ln w="50800"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2351267" y="5668916"/>
            <a:ext cx="261066" cy="496389"/>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3115444" y="1358173"/>
            <a:ext cx="1234440" cy="46111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H="1">
            <a:off x="2586399" y="1397361"/>
            <a:ext cx="519248" cy="6139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rot="3978295">
            <a:off x="3023341" y="2449659"/>
            <a:ext cx="998961" cy="369332"/>
          </a:xfrm>
          <a:prstGeom prst="rect">
            <a:avLst/>
          </a:prstGeom>
          <a:noFill/>
        </p:spPr>
        <p:txBody>
          <a:bodyPr wrap="square" rtlCol="0">
            <a:spAutoFit/>
          </a:bodyPr>
          <a:lstStyle/>
          <a:p>
            <a:r>
              <a:rPr lang="fr-CM" b="1" dirty="0" smtClean="0"/>
              <a:t>CEIBA-1</a:t>
            </a:r>
            <a:endParaRPr lang="fr-FR" b="1" dirty="0"/>
          </a:p>
        </p:txBody>
      </p:sp>
      <p:sp>
        <p:nvSpPr>
          <p:cNvPr id="32" name="Rectangle 31"/>
          <p:cNvSpPr/>
          <p:nvPr/>
        </p:nvSpPr>
        <p:spPr>
          <a:xfrm>
            <a:off x="0" y="432048"/>
            <a:ext cx="2802369" cy="276999"/>
          </a:xfrm>
          <a:prstGeom prst="rect">
            <a:avLst/>
          </a:prstGeom>
        </p:spPr>
        <p:txBody>
          <a:bodyPr wrap="none">
            <a:spAutoFit/>
          </a:bodyPr>
          <a:lstStyle/>
          <a:p>
            <a:pPr algn="ctr"/>
            <a:r>
              <a:rPr lang="fr-FR" sz="1200" b="1" dirty="0" smtClean="0">
                <a:latin typeface="Century Gothic" panose="020B0502020202020204" pitchFamily="34" charset="0"/>
              </a:rPr>
              <a:t>Les points d’atterrissement de la FO</a:t>
            </a:r>
            <a:endParaRPr lang="fr-FR" sz="1200" b="1" dirty="0">
              <a:latin typeface="Century Gothic" panose="020B0502020202020204" pitchFamily="34" charset="0"/>
            </a:endParaRPr>
          </a:p>
        </p:txBody>
      </p:sp>
    </p:spTree>
    <p:extLst>
      <p:ext uri="{BB962C8B-B14F-4D97-AF65-F5344CB8AC3E}">
        <p14:creationId xmlns:p14="http://schemas.microsoft.com/office/powerpoint/2010/main" val="50873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ppt_x"/>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ppt_x"/>
                                          </p:val>
                                        </p:tav>
                                        <p:tav tm="100000">
                                          <p:val>
                                            <p:strVal val="#ppt_x"/>
                                          </p:val>
                                        </p:tav>
                                      </p:tavLst>
                                    </p:anim>
                                    <p:anim calcmode="lin" valueType="num">
                                      <p:cBhvr additive="base">
                                        <p:cTn id="73" dur="500" fill="hold"/>
                                        <p:tgtEl>
                                          <p:spTgt spid="18"/>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0" fill="hold"/>
                                        <p:tgtEl>
                                          <p:spTgt spid="20"/>
                                        </p:tgtEl>
                                        <p:attrNameLst>
                                          <p:attrName>ppt_x</p:attrName>
                                        </p:attrNameLst>
                                      </p:cBhvr>
                                      <p:tavLst>
                                        <p:tav tm="0">
                                          <p:val>
                                            <p:strVal val="#ppt_x"/>
                                          </p:val>
                                        </p:tav>
                                        <p:tav tm="100000">
                                          <p:val>
                                            <p:strVal val="#ppt_x"/>
                                          </p:val>
                                        </p:tav>
                                      </p:tavLst>
                                    </p:anim>
                                    <p:anim calcmode="lin" valueType="num">
                                      <p:cBhvr additive="base">
                                        <p:cTn id="83" dur="500" fill="hold"/>
                                        <p:tgtEl>
                                          <p:spTgt spid="20"/>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nodeType="after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additive="base">
                                        <p:cTn id="92" dur="500" fill="hold"/>
                                        <p:tgtEl>
                                          <p:spTgt spid="22"/>
                                        </p:tgtEl>
                                        <p:attrNameLst>
                                          <p:attrName>ppt_x</p:attrName>
                                        </p:attrNameLst>
                                      </p:cBhvr>
                                      <p:tavLst>
                                        <p:tav tm="0">
                                          <p:val>
                                            <p:strVal val="#ppt_x"/>
                                          </p:val>
                                        </p:tav>
                                        <p:tav tm="100000">
                                          <p:val>
                                            <p:strVal val="#ppt_x"/>
                                          </p:val>
                                        </p:tav>
                                      </p:tavLst>
                                    </p:anim>
                                    <p:anim calcmode="lin" valueType="num">
                                      <p:cBhvr additive="base">
                                        <p:cTn id="93" dur="500" fill="hold"/>
                                        <p:tgtEl>
                                          <p:spTgt spid="22"/>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nodeType="after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additive="base">
                                        <p:cTn id="102" dur="500" fill="hold"/>
                                        <p:tgtEl>
                                          <p:spTgt spid="24"/>
                                        </p:tgtEl>
                                        <p:attrNameLst>
                                          <p:attrName>ppt_x</p:attrName>
                                        </p:attrNameLst>
                                      </p:cBhvr>
                                      <p:tavLst>
                                        <p:tav tm="0">
                                          <p:val>
                                            <p:strVal val="#ppt_x"/>
                                          </p:val>
                                        </p:tav>
                                        <p:tav tm="100000">
                                          <p:val>
                                            <p:strVal val="#ppt_x"/>
                                          </p:val>
                                        </p:tav>
                                      </p:tavLst>
                                    </p:anim>
                                    <p:anim calcmode="lin" valueType="num">
                                      <p:cBhvr additive="base">
                                        <p:cTn id="103" dur="500" fill="hold"/>
                                        <p:tgtEl>
                                          <p:spTgt spid="24"/>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0" fill="hold"/>
                                        <p:tgtEl>
                                          <p:spTgt spid="25"/>
                                        </p:tgtEl>
                                        <p:attrNameLst>
                                          <p:attrName>ppt_x</p:attrName>
                                        </p:attrNameLst>
                                      </p:cBhvr>
                                      <p:tavLst>
                                        <p:tav tm="0">
                                          <p:val>
                                            <p:strVal val="#ppt_x"/>
                                          </p:val>
                                        </p:tav>
                                        <p:tav tm="100000">
                                          <p:val>
                                            <p:strVal val="#ppt_x"/>
                                          </p:val>
                                        </p:tav>
                                      </p:tavLst>
                                    </p:anim>
                                    <p:anim calcmode="lin" valueType="num">
                                      <p:cBhvr additive="base">
                                        <p:cTn id="108" dur="500" fill="hold"/>
                                        <p:tgtEl>
                                          <p:spTgt spid="25"/>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additive="base">
                                        <p:cTn id="112" dur="500" fill="hold"/>
                                        <p:tgtEl>
                                          <p:spTgt spid="26"/>
                                        </p:tgtEl>
                                        <p:attrNameLst>
                                          <p:attrName>ppt_x</p:attrName>
                                        </p:attrNameLst>
                                      </p:cBhvr>
                                      <p:tavLst>
                                        <p:tav tm="0">
                                          <p:val>
                                            <p:strVal val="#ppt_x"/>
                                          </p:val>
                                        </p:tav>
                                        <p:tav tm="100000">
                                          <p:val>
                                            <p:strVal val="#ppt_x"/>
                                          </p:val>
                                        </p:tav>
                                      </p:tavLst>
                                    </p:anim>
                                    <p:anim calcmode="lin" valueType="num">
                                      <p:cBhvr additive="base">
                                        <p:cTn id="113" dur="500" fill="hold"/>
                                        <p:tgtEl>
                                          <p:spTgt spid="26"/>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ppt_x"/>
                                          </p:val>
                                        </p:tav>
                                        <p:tav tm="100000">
                                          <p:val>
                                            <p:strVal val="#ppt_x"/>
                                          </p:val>
                                        </p:tav>
                                      </p:tavLst>
                                    </p:anim>
                                    <p:anim calcmode="lin" valueType="num">
                                      <p:cBhvr additive="base">
                                        <p:cTn id="118" dur="500" fill="hold"/>
                                        <p:tgtEl>
                                          <p:spTgt spid="27"/>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additive="base">
                                        <p:cTn id="122" dur="500" fill="hold"/>
                                        <p:tgtEl>
                                          <p:spTgt spid="28"/>
                                        </p:tgtEl>
                                        <p:attrNameLst>
                                          <p:attrName>ppt_x</p:attrName>
                                        </p:attrNameLst>
                                      </p:cBhvr>
                                      <p:tavLst>
                                        <p:tav tm="0">
                                          <p:val>
                                            <p:strVal val="#ppt_x"/>
                                          </p:val>
                                        </p:tav>
                                        <p:tav tm="100000">
                                          <p:val>
                                            <p:strVal val="#ppt_x"/>
                                          </p:val>
                                        </p:tav>
                                      </p:tavLst>
                                    </p:anim>
                                    <p:anim calcmode="lin" valueType="num">
                                      <p:cBhvr additive="base">
                                        <p:cTn id="123" dur="500" fill="hold"/>
                                        <p:tgtEl>
                                          <p:spTgt spid="28"/>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nodeType="afterEffect">
                                  <p:stCondLst>
                                    <p:cond delay="0"/>
                                  </p:stCondLst>
                                  <p:childTnLst>
                                    <p:set>
                                      <p:cBhvr>
                                        <p:cTn id="126" dur="1" fill="hold">
                                          <p:stCondLst>
                                            <p:cond delay="0"/>
                                          </p:stCondLst>
                                        </p:cTn>
                                        <p:tgtEl>
                                          <p:spTgt spid="29"/>
                                        </p:tgtEl>
                                        <p:attrNameLst>
                                          <p:attrName>style.visibility</p:attrName>
                                        </p:attrNameLst>
                                      </p:cBhvr>
                                      <p:to>
                                        <p:strVal val="visible"/>
                                      </p:to>
                                    </p:set>
                                    <p:anim calcmode="lin" valueType="num">
                                      <p:cBhvr additive="base">
                                        <p:cTn id="127" dur="500" fill="hold"/>
                                        <p:tgtEl>
                                          <p:spTgt spid="29"/>
                                        </p:tgtEl>
                                        <p:attrNameLst>
                                          <p:attrName>ppt_x</p:attrName>
                                        </p:attrNameLst>
                                      </p:cBhvr>
                                      <p:tavLst>
                                        <p:tav tm="0">
                                          <p:val>
                                            <p:strVal val="#ppt_x"/>
                                          </p:val>
                                        </p:tav>
                                        <p:tav tm="100000">
                                          <p:val>
                                            <p:strVal val="#ppt_x"/>
                                          </p:val>
                                        </p:tav>
                                      </p:tavLst>
                                    </p:anim>
                                    <p:anim calcmode="lin" valueType="num">
                                      <p:cBhvr additive="base">
                                        <p:cTn id="128" dur="500" fill="hold"/>
                                        <p:tgtEl>
                                          <p:spTgt spid="29"/>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nodeType="afterEffect">
                                  <p:stCondLst>
                                    <p:cond delay="0"/>
                                  </p:stCondLst>
                                  <p:childTnLst>
                                    <p:set>
                                      <p:cBhvr>
                                        <p:cTn id="131" dur="1" fill="hold">
                                          <p:stCondLst>
                                            <p:cond delay="0"/>
                                          </p:stCondLst>
                                        </p:cTn>
                                        <p:tgtEl>
                                          <p:spTgt spid="30"/>
                                        </p:tgtEl>
                                        <p:attrNameLst>
                                          <p:attrName>style.visibility</p:attrName>
                                        </p:attrNameLst>
                                      </p:cBhvr>
                                      <p:to>
                                        <p:strVal val="visible"/>
                                      </p:to>
                                    </p:set>
                                    <p:anim calcmode="lin" valueType="num">
                                      <p:cBhvr additive="base">
                                        <p:cTn id="132" dur="500" fill="hold"/>
                                        <p:tgtEl>
                                          <p:spTgt spid="30"/>
                                        </p:tgtEl>
                                        <p:attrNameLst>
                                          <p:attrName>ppt_x</p:attrName>
                                        </p:attrNameLst>
                                      </p:cBhvr>
                                      <p:tavLst>
                                        <p:tav tm="0">
                                          <p:val>
                                            <p:strVal val="#ppt_x"/>
                                          </p:val>
                                        </p:tav>
                                        <p:tav tm="100000">
                                          <p:val>
                                            <p:strVal val="#ppt_x"/>
                                          </p:val>
                                        </p:tav>
                                      </p:tavLst>
                                    </p:anim>
                                    <p:anim calcmode="lin" valueType="num">
                                      <p:cBhvr additive="base">
                                        <p:cTn id="133" dur="500" fill="hold"/>
                                        <p:tgtEl>
                                          <p:spTgt spid="30"/>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grpId="0" nodeType="afterEffect">
                                  <p:stCondLst>
                                    <p:cond delay="0"/>
                                  </p:stCondLst>
                                  <p:childTnLst>
                                    <p:set>
                                      <p:cBhvr>
                                        <p:cTn id="136" dur="1" fill="hold">
                                          <p:stCondLst>
                                            <p:cond delay="0"/>
                                          </p:stCondLst>
                                        </p:cTn>
                                        <p:tgtEl>
                                          <p:spTgt spid="31"/>
                                        </p:tgtEl>
                                        <p:attrNameLst>
                                          <p:attrName>style.visibility</p:attrName>
                                        </p:attrNameLst>
                                      </p:cBhvr>
                                      <p:to>
                                        <p:strVal val="visible"/>
                                      </p:to>
                                    </p:set>
                                    <p:anim calcmode="lin" valueType="num">
                                      <p:cBhvr additive="base">
                                        <p:cTn id="137" dur="500" fill="hold"/>
                                        <p:tgtEl>
                                          <p:spTgt spid="31"/>
                                        </p:tgtEl>
                                        <p:attrNameLst>
                                          <p:attrName>ppt_x</p:attrName>
                                        </p:attrNameLst>
                                      </p:cBhvr>
                                      <p:tavLst>
                                        <p:tav tm="0">
                                          <p:val>
                                            <p:strVal val="#ppt_x"/>
                                          </p:val>
                                        </p:tav>
                                        <p:tav tm="100000">
                                          <p:val>
                                            <p:strVal val="#ppt_x"/>
                                          </p:val>
                                        </p:tav>
                                      </p:tavLst>
                                    </p:anim>
                                    <p:anim calcmode="lin" valueType="num">
                                      <p:cBhvr additive="base">
                                        <p:cTn id="138" dur="500" fill="hold"/>
                                        <p:tgtEl>
                                          <p:spTgt spid="31"/>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grpId="0" nodeType="afterEffect">
                                  <p:stCondLst>
                                    <p:cond delay="0"/>
                                  </p:stCondLst>
                                  <p:childTnLst>
                                    <p:set>
                                      <p:cBhvr>
                                        <p:cTn id="141" dur="1" fill="hold">
                                          <p:stCondLst>
                                            <p:cond delay="0"/>
                                          </p:stCondLst>
                                        </p:cTn>
                                        <p:tgtEl>
                                          <p:spTgt spid="32"/>
                                        </p:tgtEl>
                                        <p:attrNameLst>
                                          <p:attrName>style.visibility</p:attrName>
                                        </p:attrNameLst>
                                      </p:cBhvr>
                                      <p:to>
                                        <p:strVal val="visible"/>
                                      </p:to>
                                    </p:set>
                                    <p:anim calcmode="lin" valueType="num">
                                      <p:cBhvr additive="base">
                                        <p:cTn id="142" dur="500" fill="hold"/>
                                        <p:tgtEl>
                                          <p:spTgt spid="32"/>
                                        </p:tgtEl>
                                        <p:attrNameLst>
                                          <p:attrName>ppt_x</p:attrName>
                                        </p:attrNameLst>
                                      </p:cBhvr>
                                      <p:tavLst>
                                        <p:tav tm="0">
                                          <p:val>
                                            <p:strVal val="#ppt_x"/>
                                          </p:val>
                                        </p:tav>
                                        <p:tav tm="100000">
                                          <p:val>
                                            <p:strVal val="#ppt_x"/>
                                          </p:val>
                                        </p:tav>
                                      </p:tavLst>
                                    </p:anim>
                                    <p:anim calcmode="lin" valueType="num">
                                      <p:cBhvr additive="base">
                                        <p:cTn id="14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7" grpId="0"/>
      <p:bldP spid="18" grpId="0"/>
      <p:bldP spid="19" grpId="0"/>
      <p:bldP spid="20" grpId="0"/>
      <p:bldP spid="21" grpId="0" animBg="1"/>
      <p:bldP spid="25"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242863"/>
            <a:ext cx="6696744" cy="369332"/>
          </a:xfrm>
          <a:prstGeom prst="rect">
            <a:avLst/>
          </a:prstGeom>
          <a:noFill/>
        </p:spPr>
        <p:txBody>
          <a:bodyPr wrap="square" rtlCol="0">
            <a:spAutoFit/>
          </a:bodyPr>
          <a:lstStyle/>
          <a:p>
            <a:r>
              <a:rPr lang="fr-FR" dirty="0" smtClean="0"/>
              <a:t>Le potentiel actif du Cameroun dans le domaine du numérique</a:t>
            </a:r>
            <a:endParaRPr lang="fr-FR" dirty="0"/>
          </a:p>
        </p:txBody>
      </p:sp>
      <p:sp>
        <p:nvSpPr>
          <p:cNvPr id="5" name="ZoneTexte 4"/>
          <p:cNvSpPr txBox="1"/>
          <p:nvPr/>
        </p:nvSpPr>
        <p:spPr>
          <a:xfrm>
            <a:off x="251520" y="674911"/>
            <a:ext cx="2016224" cy="369332"/>
          </a:xfrm>
          <a:prstGeom prst="rect">
            <a:avLst/>
          </a:prstGeom>
          <a:noFill/>
        </p:spPr>
        <p:txBody>
          <a:bodyPr wrap="square" rtlCol="0">
            <a:spAutoFit/>
          </a:bodyPr>
          <a:lstStyle/>
          <a:p>
            <a:r>
              <a:rPr lang="fr-FR" dirty="0" smtClean="0"/>
              <a:t>Infrastructures</a:t>
            </a:r>
            <a:endParaRPr lang="fr-FR" dirty="0"/>
          </a:p>
        </p:txBody>
      </p:sp>
      <p:sp>
        <p:nvSpPr>
          <p:cNvPr id="7" name="Espace réservé du contenu 2"/>
          <p:cNvSpPr>
            <a:spLocks noGrp="1"/>
          </p:cNvSpPr>
          <p:nvPr>
            <p:ph sz="quarter" idx="4294967295"/>
          </p:nvPr>
        </p:nvSpPr>
        <p:spPr>
          <a:xfrm>
            <a:off x="345059" y="1213904"/>
            <a:ext cx="7188443" cy="410155"/>
          </a:xfrm>
          <a:prstGeom prst="rect">
            <a:avLst/>
          </a:prstGeom>
        </p:spPr>
        <p:txBody>
          <a:bodyPr>
            <a:noAutofit/>
          </a:bodyPr>
          <a:lstStyle/>
          <a:p>
            <a:pPr>
              <a:buNone/>
            </a:pPr>
            <a:r>
              <a:rPr lang="fr-FR" sz="2400" b="1" dirty="0" smtClean="0">
                <a:solidFill>
                  <a:srgbClr val="FF0000"/>
                </a:solidFill>
                <a:effectLst>
                  <a:outerShdw blurRad="38100" dist="38100" dir="2700000" algn="tl">
                    <a:srgbClr val="000000">
                      <a:alpha val="43137"/>
                    </a:srgbClr>
                  </a:outerShdw>
                </a:effectLst>
              </a:rPr>
              <a:t>Les </a:t>
            </a:r>
            <a:r>
              <a:rPr lang="fr-FR" sz="2400" b="1" dirty="0">
                <a:solidFill>
                  <a:srgbClr val="FF0000"/>
                </a:solidFill>
                <a:effectLst>
                  <a:outerShdw blurRad="38100" dist="38100" dir="2700000" algn="tl">
                    <a:srgbClr val="000000">
                      <a:alpha val="43137"/>
                    </a:srgbClr>
                  </a:outerShdw>
                </a:effectLst>
              </a:rPr>
              <a:t>supports de transmission :</a:t>
            </a:r>
            <a:endParaRPr sz="2400" b="1" dirty="0" smtClean="0">
              <a:solidFill>
                <a:srgbClr val="00B0F0"/>
              </a:solidFill>
            </a:endParaRPr>
          </a:p>
        </p:txBody>
      </p:sp>
      <p:sp>
        <p:nvSpPr>
          <p:cNvPr id="8" name="ZoneTexte 7"/>
          <p:cNvSpPr txBox="1"/>
          <p:nvPr/>
        </p:nvSpPr>
        <p:spPr>
          <a:xfrm>
            <a:off x="442879" y="1586988"/>
            <a:ext cx="3553057" cy="1477328"/>
          </a:xfrm>
          <a:prstGeom prst="rect">
            <a:avLst/>
          </a:prstGeom>
          <a:noFill/>
        </p:spPr>
        <p:txBody>
          <a:bodyPr wrap="square" rtlCol="0">
            <a:spAutoFit/>
          </a:bodyPr>
          <a:lstStyle/>
          <a:p>
            <a:pPr marL="742950" lvl="1" indent="-285750">
              <a:buFont typeface="Wingdings" pitchFamily="2" charset="2"/>
              <a:buChar char="§"/>
            </a:pPr>
            <a:r>
              <a:rPr lang="fr-CM" sz="2400" dirty="0"/>
              <a:t>La fibre optique</a:t>
            </a:r>
            <a:endParaRPr lang="fr-FR" sz="3200" dirty="0"/>
          </a:p>
          <a:p>
            <a:pPr marL="742950" lvl="1" indent="-285750">
              <a:buFont typeface="Wingdings" pitchFamily="2" charset="2"/>
              <a:buChar char="§"/>
            </a:pPr>
            <a:r>
              <a:rPr lang="fr-CM" sz="2400" dirty="0"/>
              <a:t>Le faisceau hertzien</a:t>
            </a:r>
            <a:endParaRPr lang="fr-FR" sz="3200" dirty="0"/>
          </a:p>
          <a:p>
            <a:pPr marL="742950" lvl="1" indent="-285750">
              <a:buFont typeface="Wingdings" pitchFamily="2" charset="2"/>
              <a:buChar char="§"/>
            </a:pPr>
            <a:r>
              <a:rPr lang="fr-CM" sz="2400" dirty="0"/>
              <a:t>La paire torsadée</a:t>
            </a:r>
            <a:endParaRPr lang="fr-FR" sz="3200" dirty="0"/>
          </a:p>
          <a:p>
            <a:endParaRPr lang="fr-FR" dirty="0"/>
          </a:p>
        </p:txBody>
      </p:sp>
      <p:sp>
        <p:nvSpPr>
          <p:cNvPr id="9" name="Espace réservé du contenu 2"/>
          <p:cNvSpPr>
            <a:spLocks noGrp="1"/>
          </p:cNvSpPr>
          <p:nvPr>
            <p:ph sz="quarter" idx="4294967295"/>
          </p:nvPr>
        </p:nvSpPr>
        <p:spPr>
          <a:xfrm>
            <a:off x="318075" y="2742917"/>
            <a:ext cx="7188443" cy="410155"/>
          </a:xfrm>
          <a:prstGeom prst="rect">
            <a:avLst/>
          </a:prstGeom>
        </p:spPr>
        <p:txBody>
          <a:bodyPr>
            <a:noAutofit/>
          </a:bodyPr>
          <a:lstStyle/>
          <a:p>
            <a:pPr>
              <a:buNone/>
            </a:pPr>
            <a:r>
              <a:rPr lang="fr-FR" sz="2400" b="1" dirty="0" smtClean="0">
                <a:solidFill>
                  <a:srgbClr val="FF0000"/>
                </a:solidFill>
                <a:effectLst>
                  <a:outerShdw blurRad="38100" dist="38100" dir="2700000" algn="tl">
                    <a:srgbClr val="000000">
                      <a:alpha val="43137"/>
                    </a:srgbClr>
                  </a:outerShdw>
                </a:effectLst>
              </a:rPr>
              <a:t>Les équipements de transmission</a:t>
            </a:r>
          </a:p>
          <a:p>
            <a:pPr>
              <a:buNone/>
            </a:pPr>
            <a:endParaRPr sz="1800" b="1" dirty="0" smtClean="0">
              <a:solidFill>
                <a:srgbClr val="00B0F0"/>
              </a:solidFill>
            </a:endParaRPr>
          </a:p>
        </p:txBody>
      </p:sp>
      <p:sp>
        <p:nvSpPr>
          <p:cNvPr id="10" name="ZoneTexte 9"/>
          <p:cNvSpPr txBox="1"/>
          <p:nvPr/>
        </p:nvSpPr>
        <p:spPr>
          <a:xfrm>
            <a:off x="442879" y="3218078"/>
            <a:ext cx="4129121" cy="2308324"/>
          </a:xfrm>
          <a:prstGeom prst="rect">
            <a:avLst/>
          </a:prstGeom>
          <a:noFill/>
        </p:spPr>
        <p:txBody>
          <a:bodyPr wrap="square" rtlCol="0">
            <a:spAutoFit/>
          </a:bodyPr>
          <a:lstStyle/>
          <a:p>
            <a:pPr marL="742950" lvl="1" indent="-285750">
              <a:buFont typeface="Wingdings" pitchFamily="2" charset="2"/>
              <a:buChar char="§"/>
            </a:pPr>
            <a:r>
              <a:rPr lang="fr-CM" sz="2400" dirty="0"/>
              <a:t>Nœud d’accès par support en FO (ATN 910I)</a:t>
            </a:r>
            <a:endParaRPr lang="fr-FR" sz="2400" dirty="0"/>
          </a:p>
          <a:p>
            <a:pPr marL="742950" lvl="1" indent="-285750">
              <a:buFont typeface="Wingdings" pitchFamily="2" charset="2"/>
              <a:buChar char="§"/>
            </a:pPr>
            <a:r>
              <a:rPr lang="fr-CM" sz="2400" dirty="0"/>
              <a:t>Nœud d’accès par support en FH (RTN 910)</a:t>
            </a:r>
            <a:endParaRPr lang="fr-FR" sz="2400" dirty="0"/>
          </a:p>
          <a:p>
            <a:pPr marL="742950" lvl="1" indent="-285750">
              <a:buFont typeface="Wingdings" pitchFamily="2" charset="2"/>
              <a:buChar char="§"/>
            </a:pPr>
            <a:r>
              <a:rPr lang="fr-CM" sz="2400" dirty="0"/>
              <a:t>Nœud de collecte en FO (ATN 950B</a:t>
            </a:r>
            <a:r>
              <a:rPr lang="fr-CM" sz="2400" dirty="0" smtClean="0"/>
              <a:t>)</a:t>
            </a:r>
            <a:endParaRPr lang="fr-FR" sz="2400" dirty="0"/>
          </a:p>
        </p:txBody>
      </p:sp>
      <p:graphicFrame>
        <p:nvGraphicFramePr>
          <p:cNvPr id="11" name="Tableau 10"/>
          <p:cNvGraphicFramePr>
            <a:graphicFrameLocks noGrp="1"/>
          </p:cNvGraphicFramePr>
          <p:nvPr>
            <p:extLst>
              <p:ext uri="{D42A27DB-BD31-4B8C-83A1-F6EECF244321}">
                <p14:modId xmlns:p14="http://schemas.microsoft.com/office/powerpoint/2010/main" val="838616847"/>
              </p:ext>
            </p:extLst>
          </p:nvPr>
        </p:nvGraphicFramePr>
        <p:xfrm>
          <a:off x="4716016" y="1394991"/>
          <a:ext cx="4320480" cy="3300984"/>
        </p:xfrm>
        <a:graphic>
          <a:graphicData uri="http://schemas.openxmlformats.org/drawingml/2006/table">
            <a:tbl>
              <a:tblPr firstRow="1" bandRow="1">
                <a:tableStyleId>{5C22544A-7EE6-4342-B048-85BDC9FD1C3A}</a:tableStyleId>
              </a:tblPr>
              <a:tblGrid>
                <a:gridCol w="2295903"/>
                <a:gridCol w="540924"/>
                <a:gridCol w="676587"/>
                <a:gridCol w="807066"/>
              </a:tblGrid>
              <a:tr h="495523">
                <a:tc>
                  <a:txBody>
                    <a:bodyPr/>
                    <a:lstStyle/>
                    <a:p>
                      <a:pPr algn="just">
                        <a:lnSpc>
                          <a:spcPct val="107000"/>
                        </a:lnSpc>
                        <a:spcAft>
                          <a:spcPts val="800"/>
                        </a:spcAft>
                      </a:pPr>
                      <a:r>
                        <a:rPr lang="fr-CM" sz="2000" dirty="0">
                          <a:effectLst/>
                        </a:rPr>
                        <a:t>Désignation</a:t>
                      </a:r>
                      <a:endParaRPr lang="fr-FR" sz="1800" dirty="0">
                        <a:effectLst/>
                        <a:latin typeface="Calibri"/>
                        <a:ea typeface="Calibri"/>
                        <a:cs typeface="Times New Roman"/>
                      </a:endParaRPr>
                    </a:p>
                  </a:txBody>
                  <a:tcPr anchor="ctr"/>
                </a:tc>
                <a:tc>
                  <a:txBody>
                    <a:bodyPr/>
                    <a:lstStyle/>
                    <a:p>
                      <a:pPr algn="just">
                        <a:lnSpc>
                          <a:spcPct val="107000"/>
                        </a:lnSpc>
                        <a:spcAft>
                          <a:spcPts val="800"/>
                        </a:spcAft>
                      </a:pPr>
                      <a:r>
                        <a:rPr lang="fr-CM" sz="2000">
                          <a:effectLst/>
                        </a:rPr>
                        <a:t>Prévu</a:t>
                      </a:r>
                      <a:endParaRPr lang="fr-FR" sz="1800">
                        <a:effectLst/>
                        <a:latin typeface="Calibri"/>
                        <a:ea typeface="Calibri"/>
                        <a:cs typeface="Times New Roman"/>
                      </a:endParaRPr>
                    </a:p>
                  </a:txBody>
                  <a:tcPr anchor="ctr"/>
                </a:tc>
                <a:tc>
                  <a:txBody>
                    <a:bodyPr/>
                    <a:lstStyle/>
                    <a:p>
                      <a:pPr algn="just">
                        <a:lnSpc>
                          <a:spcPct val="107000"/>
                        </a:lnSpc>
                        <a:spcAft>
                          <a:spcPts val="800"/>
                        </a:spcAft>
                      </a:pPr>
                      <a:r>
                        <a:rPr lang="fr-CM" sz="2000">
                          <a:effectLst/>
                        </a:rPr>
                        <a:t>Installé</a:t>
                      </a:r>
                      <a:endParaRPr lang="fr-FR" sz="1800">
                        <a:effectLst/>
                        <a:latin typeface="Calibri"/>
                        <a:ea typeface="Calibri"/>
                        <a:cs typeface="Times New Roman"/>
                      </a:endParaRPr>
                    </a:p>
                  </a:txBody>
                  <a:tcPr anchor="ctr"/>
                </a:tc>
                <a:tc>
                  <a:txBody>
                    <a:bodyPr/>
                    <a:lstStyle/>
                    <a:p>
                      <a:pPr algn="just">
                        <a:lnSpc>
                          <a:spcPct val="107000"/>
                        </a:lnSpc>
                        <a:spcAft>
                          <a:spcPts val="800"/>
                        </a:spcAft>
                      </a:pPr>
                      <a:r>
                        <a:rPr lang="fr-CM" sz="2000">
                          <a:effectLst/>
                        </a:rPr>
                        <a:t>En service</a:t>
                      </a:r>
                      <a:endParaRPr lang="fr-FR" sz="1800">
                        <a:effectLst/>
                        <a:latin typeface="Calibri"/>
                        <a:ea typeface="Calibri"/>
                        <a:cs typeface="Times New Roman"/>
                      </a:endParaRPr>
                    </a:p>
                  </a:txBody>
                  <a:tcPr anchor="ctr"/>
                </a:tc>
              </a:tr>
              <a:tr h="511655">
                <a:tc>
                  <a:txBody>
                    <a:bodyPr/>
                    <a:lstStyle/>
                    <a:p>
                      <a:pPr algn="just">
                        <a:lnSpc>
                          <a:spcPct val="107000"/>
                        </a:lnSpc>
                        <a:spcAft>
                          <a:spcPts val="800"/>
                        </a:spcAft>
                      </a:pPr>
                      <a:r>
                        <a:rPr lang="fr-CM" sz="2000">
                          <a:effectLst/>
                        </a:rPr>
                        <a:t>Nœud d’accès FO (ATN 910I)</a:t>
                      </a:r>
                      <a:endParaRPr lang="fr-FR" sz="1800">
                        <a:effectLst/>
                        <a:latin typeface="Calibri"/>
                        <a:ea typeface="Calibri"/>
                        <a:cs typeface="Times New Roman"/>
                      </a:endParaRPr>
                    </a:p>
                  </a:txBody>
                  <a:tcPr anchor="ctr"/>
                </a:tc>
                <a:tc>
                  <a:txBody>
                    <a:bodyPr/>
                    <a:lstStyle/>
                    <a:p>
                      <a:pPr algn="just">
                        <a:lnSpc>
                          <a:spcPct val="107000"/>
                        </a:lnSpc>
                        <a:spcAft>
                          <a:spcPts val="800"/>
                        </a:spcAft>
                      </a:pPr>
                      <a:r>
                        <a:rPr lang="fr-CM" sz="2000">
                          <a:effectLst/>
                        </a:rPr>
                        <a:t>355</a:t>
                      </a:r>
                      <a:endParaRPr lang="fr-FR" sz="1800">
                        <a:effectLst/>
                        <a:latin typeface="Calibri"/>
                        <a:ea typeface="Calibri"/>
                        <a:cs typeface="Times New Roman"/>
                      </a:endParaRPr>
                    </a:p>
                  </a:txBody>
                  <a:tcPr anchor="ctr"/>
                </a:tc>
                <a:tc>
                  <a:txBody>
                    <a:bodyPr/>
                    <a:lstStyle/>
                    <a:p>
                      <a:pPr algn="just">
                        <a:lnSpc>
                          <a:spcPct val="107000"/>
                        </a:lnSpc>
                        <a:spcAft>
                          <a:spcPts val="800"/>
                        </a:spcAft>
                      </a:pPr>
                      <a:r>
                        <a:rPr lang="en-US" sz="2000">
                          <a:effectLst/>
                        </a:rPr>
                        <a:t>328</a:t>
                      </a:r>
                      <a:endParaRPr lang="fr-FR" sz="1800">
                        <a:effectLst/>
                        <a:latin typeface="Calibri"/>
                        <a:ea typeface="Calibri"/>
                        <a:cs typeface="Times New Roman"/>
                      </a:endParaRPr>
                    </a:p>
                  </a:txBody>
                  <a:tcPr anchor="ctr"/>
                </a:tc>
                <a:tc>
                  <a:txBody>
                    <a:bodyPr/>
                    <a:lstStyle/>
                    <a:p>
                      <a:pPr algn="just">
                        <a:lnSpc>
                          <a:spcPct val="107000"/>
                        </a:lnSpc>
                        <a:spcAft>
                          <a:spcPts val="800"/>
                        </a:spcAft>
                      </a:pPr>
                      <a:r>
                        <a:rPr lang="fr-CM" sz="2000">
                          <a:effectLst/>
                        </a:rPr>
                        <a:t>228</a:t>
                      </a:r>
                      <a:endParaRPr lang="fr-FR" sz="1800">
                        <a:effectLst/>
                        <a:latin typeface="Calibri"/>
                        <a:ea typeface="Calibri"/>
                        <a:cs typeface="Times New Roman"/>
                      </a:endParaRPr>
                    </a:p>
                  </a:txBody>
                  <a:tcPr anchor="ctr"/>
                </a:tc>
              </a:tr>
              <a:tr h="495523">
                <a:tc>
                  <a:txBody>
                    <a:bodyPr/>
                    <a:lstStyle/>
                    <a:p>
                      <a:pPr algn="just">
                        <a:lnSpc>
                          <a:spcPct val="107000"/>
                        </a:lnSpc>
                        <a:spcAft>
                          <a:spcPts val="800"/>
                        </a:spcAft>
                      </a:pPr>
                      <a:r>
                        <a:rPr lang="fr-CM" sz="2000" dirty="0">
                          <a:effectLst/>
                        </a:rPr>
                        <a:t>Nœud d’accès FH (RTN 910)</a:t>
                      </a:r>
                      <a:endParaRPr lang="fr-FR" sz="1800" dirty="0">
                        <a:effectLst/>
                        <a:latin typeface="Calibri"/>
                        <a:ea typeface="Calibri"/>
                        <a:cs typeface="Times New Roman"/>
                      </a:endParaRPr>
                    </a:p>
                  </a:txBody>
                  <a:tcPr anchor="ctr"/>
                </a:tc>
                <a:tc>
                  <a:txBody>
                    <a:bodyPr/>
                    <a:lstStyle/>
                    <a:p>
                      <a:pPr algn="just">
                        <a:lnSpc>
                          <a:spcPct val="107000"/>
                        </a:lnSpc>
                        <a:spcAft>
                          <a:spcPts val="800"/>
                        </a:spcAft>
                      </a:pPr>
                      <a:r>
                        <a:rPr lang="fr-FR" sz="2000">
                          <a:effectLst/>
                        </a:rPr>
                        <a:t>27</a:t>
                      </a:r>
                      <a:endParaRPr lang="fr-FR" sz="1800">
                        <a:effectLst/>
                        <a:latin typeface="Calibri"/>
                        <a:ea typeface="Calibri"/>
                        <a:cs typeface="Times New Roman"/>
                      </a:endParaRPr>
                    </a:p>
                  </a:txBody>
                  <a:tcPr anchor="ctr"/>
                </a:tc>
                <a:tc>
                  <a:txBody>
                    <a:bodyPr/>
                    <a:lstStyle/>
                    <a:p>
                      <a:pPr algn="just">
                        <a:lnSpc>
                          <a:spcPct val="107000"/>
                        </a:lnSpc>
                        <a:spcAft>
                          <a:spcPts val="800"/>
                        </a:spcAft>
                      </a:pPr>
                      <a:r>
                        <a:rPr lang="fr-CM" sz="2000">
                          <a:effectLst/>
                        </a:rPr>
                        <a:t>0</a:t>
                      </a:r>
                      <a:endParaRPr lang="fr-FR" sz="1800">
                        <a:effectLst/>
                        <a:latin typeface="Calibri"/>
                        <a:ea typeface="Calibri"/>
                        <a:cs typeface="Times New Roman"/>
                      </a:endParaRPr>
                    </a:p>
                  </a:txBody>
                  <a:tcPr anchor="ctr"/>
                </a:tc>
                <a:tc>
                  <a:txBody>
                    <a:bodyPr/>
                    <a:lstStyle/>
                    <a:p>
                      <a:pPr algn="just">
                        <a:lnSpc>
                          <a:spcPct val="107000"/>
                        </a:lnSpc>
                        <a:spcAft>
                          <a:spcPts val="800"/>
                        </a:spcAft>
                      </a:pPr>
                      <a:r>
                        <a:rPr lang="fr-CM" sz="2000">
                          <a:effectLst/>
                        </a:rPr>
                        <a:t>0</a:t>
                      </a:r>
                      <a:endParaRPr lang="fr-FR" sz="1800">
                        <a:effectLst/>
                        <a:latin typeface="Calibri"/>
                        <a:ea typeface="Calibri"/>
                        <a:cs typeface="Times New Roman"/>
                      </a:endParaRPr>
                    </a:p>
                  </a:txBody>
                  <a:tcPr anchor="ctr"/>
                </a:tc>
              </a:tr>
              <a:tr h="495523">
                <a:tc>
                  <a:txBody>
                    <a:bodyPr/>
                    <a:lstStyle/>
                    <a:p>
                      <a:pPr algn="just">
                        <a:lnSpc>
                          <a:spcPct val="107000"/>
                        </a:lnSpc>
                        <a:spcAft>
                          <a:spcPts val="800"/>
                        </a:spcAft>
                      </a:pPr>
                      <a:r>
                        <a:rPr lang="fr-CM" sz="2000">
                          <a:effectLst/>
                        </a:rPr>
                        <a:t>Nœud de collecte FO (ATN 950B)</a:t>
                      </a:r>
                      <a:endParaRPr lang="fr-FR" sz="1800">
                        <a:effectLst/>
                        <a:latin typeface="Calibri"/>
                        <a:ea typeface="Calibri"/>
                        <a:cs typeface="Times New Roman"/>
                      </a:endParaRPr>
                    </a:p>
                  </a:txBody>
                  <a:tcPr anchor="ctr"/>
                </a:tc>
                <a:tc>
                  <a:txBody>
                    <a:bodyPr/>
                    <a:lstStyle/>
                    <a:p>
                      <a:pPr algn="just">
                        <a:lnSpc>
                          <a:spcPct val="107000"/>
                        </a:lnSpc>
                        <a:spcAft>
                          <a:spcPts val="800"/>
                        </a:spcAft>
                      </a:pPr>
                      <a:r>
                        <a:rPr lang="fr-CM" sz="2000">
                          <a:effectLst/>
                        </a:rPr>
                        <a:t>70</a:t>
                      </a:r>
                      <a:endParaRPr lang="fr-FR" sz="1800">
                        <a:effectLst/>
                        <a:latin typeface="Calibri"/>
                        <a:ea typeface="Calibri"/>
                        <a:cs typeface="Times New Roman"/>
                      </a:endParaRPr>
                    </a:p>
                  </a:txBody>
                  <a:tcPr anchor="ctr"/>
                </a:tc>
                <a:tc>
                  <a:txBody>
                    <a:bodyPr/>
                    <a:lstStyle/>
                    <a:p>
                      <a:pPr algn="just">
                        <a:lnSpc>
                          <a:spcPct val="107000"/>
                        </a:lnSpc>
                        <a:spcAft>
                          <a:spcPts val="800"/>
                        </a:spcAft>
                      </a:pPr>
                      <a:r>
                        <a:rPr lang="fr-CM" sz="2000">
                          <a:effectLst/>
                        </a:rPr>
                        <a:t>70</a:t>
                      </a:r>
                      <a:endParaRPr lang="fr-FR" sz="1800">
                        <a:effectLst/>
                        <a:latin typeface="Calibri"/>
                        <a:ea typeface="Calibri"/>
                        <a:cs typeface="Times New Roman"/>
                      </a:endParaRPr>
                    </a:p>
                  </a:txBody>
                  <a:tcPr anchor="ctr"/>
                </a:tc>
                <a:tc>
                  <a:txBody>
                    <a:bodyPr/>
                    <a:lstStyle/>
                    <a:p>
                      <a:pPr algn="just">
                        <a:lnSpc>
                          <a:spcPct val="107000"/>
                        </a:lnSpc>
                        <a:spcAft>
                          <a:spcPts val="800"/>
                        </a:spcAft>
                      </a:pPr>
                      <a:r>
                        <a:rPr lang="fr-CM" sz="2000" dirty="0">
                          <a:effectLst/>
                        </a:rPr>
                        <a:t>66</a:t>
                      </a:r>
                      <a:endParaRPr lang="fr-FR" sz="1800" dirty="0">
                        <a:effectLst/>
                        <a:latin typeface="Calibri"/>
                        <a:ea typeface="Calibri"/>
                        <a:cs typeface="Times New Roman"/>
                      </a:endParaRPr>
                    </a:p>
                  </a:txBody>
                  <a:tcPr anchor="ctr"/>
                </a:tc>
              </a:tr>
            </a:tbl>
          </a:graphicData>
        </a:graphic>
      </p:graphicFrame>
    </p:spTree>
    <p:extLst>
      <p:ext uri="{BB962C8B-B14F-4D97-AF65-F5344CB8AC3E}">
        <p14:creationId xmlns:p14="http://schemas.microsoft.com/office/powerpoint/2010/main" val="2397393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42863"/>
            <a:ext cx="7488832" cy="830997"/>
          </a:xfrm>
          <a:prstGeom prst="rect">
            <a:avLst/>
          </a:prstGeom>
          <a:noFill/>
        </p:spPr>
        <p:txBody>
          <a:bodyPr wrap="square" rtlCol="0">
            <a:spAutoFit/>
          </a:bodyPr>
          <a:lstStyle/>
          <a:p>
            <a:pPr algn="ctr"/>
            <a:r>
              <a:rPr lang="fr-FR" sz="2400" b="1" dirty="0" smtClean="0">
                <a:solidFill>
                  <a:srgbClr val="00B0F0"/>
                </a:solidFill>
                <a:latin typeface="Century Gothic" panose="020B0502020202020204" pitchFamily="34" charset="0"/>
              </a:rPr>
              <a:t>Le </a:t>
            </a:r>
            <a:r>
              <a:rPr lang="fr-FR" sz="2400" b="1" dirty="0">
                <a:solidFill>
                  <a:srgbClr val="00B0F0"/>
                </a:solidFill>
                <a:latin typeface="Century Gothic" panose="020B0502020202020204" pitchFamily="34" charset="0"/>
              </a:rPr>
              <a:t>P</a:t>
            </a:r>
            <a:r>
              <a:rPr lang="fr-FR" sz="2400" b="1" dirty="0" smtClean="0">
                <a:solidFill>
                  <a:srgbClr val="00B0F0"/>
                </a:solidFill>
                <a:latin typeface="Century Gothic" panose="020B0502020202020204" pitchFamily="34" charset="0"/>
              </a:rPr>
              <a:t>otentiel Actif </a:t>
            </a:r>
            <a:r>
              <a:rPr lang="fr-FR" sz="2400" b="1" dirty="0" smtClean="0">
                <a:solidFill>
                  <a:srgbClr val="00B0F0"/>
                </a:solidFill>
                <a:latin typeface="Century Gothic" panose="020B0502020202020204" pitchFamily="34" charset="0"/>
              </a:rPr>
              <a:t>du Cameroun dans le domaine du numérique</a:t>
            </a:r>
            <a:endParaRPr lang="fr-FR" sz="2400" b="1" dirty="0">
              <a:solidFill>
                <a:srgbClr val="00B0F0"/>
              </a:solidFill>
              <a:latin typeface="Century Gothic" panose="020B0502020202020204" pitchFamily="34" charset="0"/>
            </a:endParaRPr>
          </a:p>
        </p:txBody>
      </p:sp>
      <p:sp>
        <p:nvSpPr>
          <p:cNvPr id="5" name="ZoneTexte 4"/>
          <p:cNvSpPr txBox="1"/>
          <p:nvPr/>
        </p:nvSpPr>
        <p:spPr>
          <a:xfrm>
            <a:off x="467544" y="1611015"/>
            <a:ext cx="5256584" cy="646331"/>
          </a:xfrm>
          <a:prstGeom prst="rect">
            <a:avLst/>
          </a:prstGeom>
          <a:noFill/>
        </p:spPr>
        <p:txBody>
          <a:bodyPr wrap="square" rtlCol="0">
            <a:spAutoFit/>
          </a:bodyPr>
          <a:lstStyle/>
          <a:p>
            <a:r>
              <a:rPr lang="fr-FR" dirty="0" smtClean="0"/>
              <a:t>L’infrastructure précédemment listée permet de fournir les produits et services suivant :</a:t>
            </a:r>
            <a:endParaRPr lang="fr-FR" dirty="0"/>
          </a:p>
        </p:txBody>
      </p:sp>
      <p:sp>
        <p:nvSpPr>
          <p:cNvPr id="6" name="ZoneTexte 5"/>
          <p:cNvSpPr txBox="1"/>
          <p:nvPr/>
        </p:nvSpPr>
        <p:spPr>
          <a:xfrm>
            <a:off x="467544" y="2691135"/>
            <a:ext cx="7920880" cy="1754326"/>
          </a:xfrm>
          <a:prstGeom prst="rect">
            <a:avLst/>
          </a:prstGeom>
          <a:noFill/>
        </p:spPr>
        <p:txBody>
          <a:bodyPr wrap="square" rtlCol="0">
            <a:spAutoFit/>
          </a:bodyPr>
          <a:lstStyle/>
          <a:p>
            <a:pPr marL="285750" indent="-285750">
              <a:buFont typeface="Arial" charset="0"/>
              <a:buChar char="•"/>
            </a:pPr>
            <a:r>
              <a:rPr lang="fr-FR" dirty="0" smtClean="0"/>
              <a:t>Téléphonie Fixe filaire par ADSL et </a:t>
            </a:r>
            <a:r>
              <a:rPr lang="fr-FR" dirty="0" smtClean="0"/>
              <a:t>FTTX;</a:t>
            </a:r>
            <a:endParaRPr lang="fr-FR" dirty="0" smtClean="0"/>
          </a:p>
          <a:p>
            <a:pPr marL="285750" indent="-285750">
              <a:buFont typeface="Arial" charset="0"/>
              <a:buChar char="•"/>
            </a:pPr>
            <a:r>
              <a:rPr lang="fr-FR" dirty="0" smtClean="0"/>
              <a:t>Téléphonie Mobile par CDMA et UMTS (GSM</a:t>
            </a:r>
            <a:r>
              <a:rPr lang="fr-FR" dirty="0" smtClean="0"/>
              <a:t>);</a:t>
            </a:r>
            <a:endParaRPr lang="fr-FR" dirty="0" smtClean="0"/>
          </a:p>
          <a:p>
            <a:pPr marL="285750" indent="-285750">
              <a:buFont typeface="Arial" charset="0"/>
              <a:buChar char="•"/>
            </a:pPr>
            <a:r>
              <a:rPr lang="fr-FR" dirty="0" smtClean="0"/>
              <a:t>Internet Fixe  par ADSL, FTTX, LS et </a:t>
            </a:r>
            <a:r>
              <a:rPr lang="fr-FR" dirty="0" smtClean="0"/>
              <a:t>VSAT;</a:t>
            </a:r>
            <a:endParaRPr lang="fr-FR" dirty="0" smtClean="0"/>
          </a:p>
          <a:p>
            <a:pPr marL="285750" indent="-285750">
              <a:buFont typeface="Arial" charset="0"/>
              <a:buChar char="•"/>
            </a:pPr>
            <a:r>
              <a:rPr lang="fr-FR" dirty="0" smtClean="0"/>
              <a:t>et mobile par ondes radio LTE, CDMA, </a:t>
            </a:r>
            <a:r>
              <a:rPr lang="fr-FR" dirty="0" smtClean="0"/>
              <a:t>WCDMA;</a:t>
            </a:r>
            <a:endParaRPr lang="fr-FR" dirty="0" smtClean="0"/>
          </a:p>
          <a:p>
            <a:pPr marL="285750" indent="-285750">
              <a:buFont typeface="Arial" charset="0"/>
              <a:buChar char="•"/>
            </a:pPr>
            <a:r>
              <a:rPr lang="fr-FR" dirty="0" smtClean="0"/>
              <a:t>Solutions Web </a:t>
            </a:r>
            <a:r>
              <a:rPr lang="fr-FR" dirty="0" smtClean="0"/>
              <a:t>;</a:t>
            </a:r>
            <a:endParaRPr lang="fr-FR" dirty="0" smtClean="0"/>
          </a:p>
          <a:p>
            <a:pPr marL="285750" indent="-285750">
              <a:buFont typeface="Arial" charset="0"/>
              <a:buChar char="•"/>
            </a:pPr>
            <a:r>
              <a:rPr lang="fr-FR" dirty="0" smtClean="0"/>
              <a:t>Solutions </a:t>
            </a:r>
            <a:r>
              <a:rPr lang="fr-FR" dirty="0" smtClean="0"/>
              <a:t>spécialisées.</a:t>
            </a:r>
            <a:endParaRPr lang="fr-FR" dirty="0"/>
          </a:p>
        </p:txBody>
      </p:sp>
    </p:spTree>
    <p:extLst>
      <p:ext uri="{BB962C8B-B14F-4D97-AF65-F5344CB8AC3E}">
        <p14:creationId xmlns:p14="http://schemas.microsoft.com/office/powerpoint/2010/main" val="2390245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890</Words>
  <Application>Microsoft Office PowerPoint</Application>
  <PresentationFormat>Personnalisé</PresentationFormat>
  <Paragraphs>98</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Century Gothic</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logique des plans stratégiques de référence du PDI</dc:title>
  <dc:creator>Administrator</dc:creator>
  <cp:lastModifiedBy>CAMTEL - 25</cp:lastModifiedBy>
  <cp:revision>50</cp:revision>
  <dcterms:created xsi:type="dcterms:W3CDTF">2018-01-23T14:23:17Z</dcterms:created>
  <dcterms:modified xsi:type="dcterms:W3CDTF">2018-01-24T11:08:24Z</dcterms:modified>
</cp:coreProperties>
</file>