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3"/>
  </p:notesMasterIdLst>
  <p:sldIdLst>
    <p:sldId id="256" r:id="rId2"/>
    <p:sldId id="272" r:id="rId3"/>
    <p:sldId id="265" r:id="rId4"/>
    <p:sldId id="266" r:id="rId5"/>
    <p:sldId id="267" r:id="rId6"/>
    <p:sldId id="270" r:id="rId7"/>
    <p:sldId id="264" r:id="rId8"/>
    <p:sldId id="269" r:id="rId9"/>
    <p:sldId id="273" r:id="rId10"/>
    <p:sldId id="262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xmlns="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343" autoAdjust="0"/>
  </p:normalViewPr>
  <p:slideViewPr>
    <p:cSldViewPr snapToGrid="0">
      <p:cViewPr varScale="1">
        <p:scale>
          <a:sx n="61" d="100"/>
          <a:sy n="61" d="100"/>
        </p:scale>
        <p:origin x="-96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DD29F-DE6E-40F0-A4C5-616763DD2ECD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C833D-63AC-4627-B07F-63079B26836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95623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AADD71-F7E5-4007-91C6-445931A685AF}" type="datetimeFigureOut">
              <a:rPr lang="fr-FR" smtClean="0"/>
              <a:pPr/>
              <a:t>24/01/2018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6F65D7-0DB6-41A4-90A5-ED9E7EBB094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872446"/>
            <a:ext cx="9144000" cy="1256892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SOUS THEME 3</a:t>
            </a:r>
            <a:r>
              <a:rPr lang="fr-FR" dirty="0" smtClean="0">
                <a:solidFill>
                  <a:srgbClr val="FF0000"/>
                </a:solidFill>
              </a:rPr>
              <a:t>: ROLE DES SERVICES DECONCENTRES DANS L’OPERATIONNALISATION DU PDI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Image 3" descr="Description : C:\Users\RASTOM\Desktop\MISSION CAMEROUN GENERAL\MISSION CAMEROUN 2015\Courriels DGET\IMG_05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7835" y="238355"/>
            <a:ext cx="1116331" cy="107269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511445" y="1689316"/>
            <a:ext cx="100995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 DIRECTEUR D’INDUSTRIALISATION DU CAMEROUN: RECONSTRUCTION INDUSTRIELLE NATIONALE POUR UNE CROISSANCE </a:t>
            </a:r>
            <a:r>
              <a:rPr lang="fr-F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ÉCONOMIQUE </a:t>
            </a:r>
            <a:r>
              <a:rPr lang="fr-F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DURABLE ET INCLUSIVE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915525" y="6357939"/>
            <a:ext cx="207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24 janvier 2018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3972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CONDITIONS NECESSAIRES POUR QUE LES SERVICES DECONCENTRES JOUENT PLEINEMENT LEUR ROLE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Comme évoqué précédemment certaines conditions sont nécessaires pour que les services déconcentrés jouent pleinement leur rôle: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définir les </a:t>
            </a:r>
            <a:r>
              <a:rPr lang="fr-FR" dirty="0"/>
              <a:t>besoins en </a:t>
            </a:r>
            <a:r>
              <a:rPr lang="fr-FR" dirty="0" smtClean="0"/>
              <a:t>informations et les mettre à disposition;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La formation continu du personnel des services déconcentrés;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Rattraper le retard en TIC qu’accuse le MINMIDT;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Appropriation des normes industrielles;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Concertation effective entre les différents services et structures sous tutelles du MINMIDT;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La mise à disposition des moyens logistiques nécessaires;</a:t>
            </a:r>
          </a:p>
          <a:p>
            <a:pPr marL="0" indent="0"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Description : C:\Users\RASTOM\Desktop\MISSION CAMEROUN GENERAL\MISSION CAMEROUN 2015\Courriels DGET\IMG_05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4311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escription : C:\Users\RASTOM\Desktop\MISSION CAMEROUN GENERAL\MISSION CAMEROUN 2015\Courriels DGET\IMG_05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  <p:sp>
        <p:nvSpPr>
          <p:cNvPr id="7" name="ZoneTexte 25"/>
          <p:cNvSpPr txBox="1"/>
          <p:nvPr/>
        </p:nvSpPr>
        <p:spPr>
          <a:xfrm>
            <a:off x="1982775" y="2519760"/>
            <a:ext cx="7858125" cy="2123658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buNone/>
            </a:pPr>
            <a:r>
              <a:rPr lang="fr-FR" sz="4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MERCI pour votre aimable attention</a:t>
            </a:r>
            <a:endParaRPr lang="fr-FR" sz="44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6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Objectifs de la session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fr-FR" sz="4000" dirty="0"/>
              <a:t> A la fin de la présentation, les participants auront un aperçu </a:t>
            </a:r>
            <a:r>
              <a:rPr lang="fr-FR" sz="4000" dirty="0" smtClean="0"/>
              <a:t>:</a:t>
            </a:r>
            <a:endParaRPr lang="fr-FR" sz="4000" dirty="0"/>
          </a:p>
          <a:p>
            <a:pPr algn="just"/>
            <a:r>
              <a:rPr lang="fr-FR" sz="4000" dirty="0"/>
              <a:t>Du rôle que les Services Déconcentrés seront appeler à jouer dans la mise en œuvre du </a:t>
            </a:r>
            <a:r>
              <a:rPr lang="fr-FR" sz="4000" dirty="0" err="1"/>
              <a:t>PDI</a:t>
            </a:r>
            <a:r>
              <a:rPr lang="fr-FR" sz="4000" dirty="0" smtClean="0"/>
              <a:t>;</a:t>
            </a:r>
            <a:endParaRPr lang="fr-FR" sz="4000" dirty="0"/>
          </a:p>
          <a:p>
            <a:pPr algn="just"/>
            <a:r>
              <a:rPr lang="fr-FR" sz="4000" dirty="0"/>
              <a:t>De comprendre les enjeux  et les défis liés à cette opération.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424" y="230190"/>
            <a:ext cx="11217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9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31627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Plan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3" name="Image 2" descr="Description : C:\Users\RASTOM\Desktop\MISSION CAMEROUN GENERAL\MISSION CAMEROUN 2015\Courriels DGET\IMG_05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653145" y="1196752"/>
            <a:ext cx="110773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4000" dirty="0" smtClean="0"/>
              <a:t>Rappel de ce qu’est le PDI</a:t>
            </a:r>
          </a:p>
          <a:p>
            <a:r>
              <a:rPr lang="fr-FR" sz="4000" dirty="0"/>
              <a:t> </a:t>
            </a:r>
            <a:r>
              <a:rPr lang="fr-FR" sz="4000" dirty="0" smtClean="0"/>
              <a:t>        - Ressources sur lesquelles compte le Cameroun</a:t>
            </a:r>
          </a:p>
          <a:p>
            <a:r>
              <a:rPr lang="fr-FR" sz="4000" dirty="0"/>
              <a:t> </a:t>
            </a:r>
            <a:r>
              <a:rPr lang="fr-FR" sz="4000" dirty="0" smtClean="0"/>
              <a:t>        - Politique industrielle</a:t>
            </a:r>
          </a:p>
          <a:p>
            <a:r>
              <a:rPr lang="fr-FR" sz="4000" dirty="0" smtClean="0"/>
              <a:t>         - Logique d’intervention du </a:t>
            </a:r>
            <a:r>
              <a:rPr lang="fr-FR" sz="4000" dirty="0" err="1" smtClean="0"/>
              <a:t>PDI</a:t>
            </a:r>
            <a:endParaRPr lang="fr-FR" sz="40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4000" dirty="0" smtClean="0"/>
              <a:t>Rôle des services </a:t>
            </a:r>
            <a:r>
              <a:rPr lang="fr-FR" sz="4000" dirty="0" smtClean="0"/>
              <a:t>déconcentrés</a:t>
            </a:r>
            <a:endParaRPr lang="fr-FR" sz="40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4000" dirty="0" smtClean="0"/>
              <a:t>Conditions nécessaires pour que les services déconcentrés jouent pleinement leur rôle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8309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55431" y="2909749"/>
            <a:ext cx="10515600" cy="2281781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lvl="1">
              <a:buBlip>
                <a:blip r:embed="rId2"/>
              </a:buBlip>
            </a:pPr>
            <a:r>
              <a:rPr lang="fr-FR" dirty="0" smtClean="0"/>
              <a:t>  à faire du Cameroun Nouveau Pays  industrialisé ( NIP) à l’horizon 2035;</a:t>
            </a:r>
          </a:p>
          <a:p>
            <a:pPr lvl="1">
              <a:buBlip>
                <a:blip r:embed="rId3"/>
              </a:buBlip>
            </a:pPr>
            <a:r>
              <a:rPr lang="fr-FR" dirty="0" smtClean="0"/>
              <a:t> que la production manufacturière dans le BIP soit de l’ordre de 23 à 24%;</a:t>
            </a:r>
          </a:p>
          <a:p>
            <a:pPr lvl="1">
              <a:buBlip>
                <a:blip r:embed="rId4"/>
              </a:buBlip>
            </a:pPr>
            <a:r>
              <a:rPr lang="fr-FR" dirty="0" smtClean="0"/>
              <a:t> que l’exportation des produits manufacturés soit importante.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38500" y="419102"/>
            <a:ext cx="655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FF0000"/>
                </a:solidFill>
              </a:rPr>
              <a:t>Qu’est ce que le PDI?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55431" y="1647827"/>
            <a:ext cx="9571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vision, politique de développement à long terme du Cameroun, qui </a:t>
            </a:r>
            <a:r>
              <a:rPr lang="fr-FR" sz="2800" dirty="0" smtClean="0"/>
              <a:t>vise:</a:t>
            </a:r>
            <a:endParaRPr lang="fr-FR" sz="2800" dirty="0"/>
          </a:p>
        </p:txBody>
      </p:sp>
      <p:pic>
        <p:nvPicPr>
          <p:cNvPr id="8" name="Image 7" descr="Description : C:\Users\RASTOM\Desktop\MISSION CAMEROUN GENERAL\MISSION CAMEROUN 2015\Courriels DGET\IMG_0505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1592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Quelles sont les ressources sur lesquels comptent le Cameroun?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495426" y="2022713"/>
            <a:ext cx="9124679" cy="116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2"/>
              </a:buBlip>
            </a:pPr>
            <a:r>
              <a:rPr lang="fr-FR" dirty="0" smtClean="0"/>
              <a:t>  </a:t>
            </a:r>
            <a:r>
              <a:rPr lang="fr-FR" sz="2800" b="1" dirty="0"/>
              <a:t>Agricoles, forestières, minières et </a:t>
            </a:r>
            <a:r>
              <a:rPr lang="fr-FR" sz="2800" b="1" dirty="0" smtClean="0"/>
              <a:t>touristiques;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38200" y="2656684"/>
            <a:ext cx="10515600" cy="7442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FF0000"/>
                </a:solidFill>
              </a:rPr>
              <a:t>Constat: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38201" y="3921718"/>
            <a:ext cx="108156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 smtClean="0"/>
              <a:t>Le </a:t>
            </a:r>
            <a:r>
              <a:rPr lang="fr-FR" sz="2000" dirty="0"/>
              <a:t>taux de transformation de ses matières premières est très faible. D’où l’exigence et la nécessité d’une nouvelle politique d’industrialisation qui  permettra de transformer </a:t>
            </a:r>
            <a:r>
              <a:rPr lang="fr-FR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au moins 40% </a:t>
            </a:r>
            <a:r>
              <a:rPr lang="fr-FR" sz="2000" dirty="0"/>
              <a:t>des </a:t>
            </a:r>
            <a:r>
              <a:rPr lang="fr-FR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matières 1</a:t>
            </a:r>
            <a:r>
              <a:rPr lang="fr-FR" sz="20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ère</a:t>
            </a:r>
            <a:r>
              <a:rPr lang="fr-FR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000" dirty="0"/>
              <a:t>et amener la contribution du </a:t>
            </a:r>
            <a:r>
              <a:rPr lang="fr-FR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secteur industriel au moins de 24%.</a:t>
            </a:r>
          </a:p>
          <a:p>
            <a:endParaRPr lang="fr-FR" dirty="0"/>
          </a:p>
        </p:txBody>
      </p:sp>
      <p:pic>
        <p:nvPicPr>
          <p:cNvPr id="10" name="Image 9" descr="Description : C:\Users\RASTOM\Desktop\MISSION CAMEROUN GENERAL\MISSION CAMEROUN 2015\Courriels DGET\IMG_0505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mph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3912" y="16430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Quelle est la politique industrielle adoptée par le Cameroun 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86265" y="1489871"/>
            <a:ext cx="2857500" cy="623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Politique Macroéconomique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293397" y="2416177"/>
            <a:ext cx="3043236" cy="600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Politique industrielle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314451" y="3079354"/>
            <a:ext cx="3529013" cy="842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Politiques structurelles horizontales</a:t>
            </a:r>
          </a:p>
          <a:p>
            <a:pPr algn="ctr"/>
            <a:r>
              <a:rPr lang="fr-FR" sz="1600" dirty="0" smtClean="0"/>
              <a:t>Ou</a:t>
            </a:r>
          </a:p>
          <a:p>
            <a:pPr algn="ctr"/>
            <a:r>
              <a:rPr lang="fr-FR" sz="1600" dirty="0" smtClean="0"/>
              <a:t>D’environnement compétitif </a:t>
            </a:r>
            <a:endParaRPr lang="fr-FR" sz="1600" dirty="0"/>
          </a:p>
        </p:txBody>
      </p:sp>
      <p:sp>
        <p:nvSpPr>
          <p:cNvPr id="10" name="Rectangle 9"/>
          <p:cNvSpPr/>
          <p:nvPr/>
        </p:nvSpPr>
        <p:spPr>
          <a:xfrm>
            <a:off x="6741319" y="3100388"/>
            <a:ext cx="3595688" cy="842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Politiques structurelles verticales</a:t>
            </a:r>
          </a:p>
          <a:p>
            <a:pPr algn="ctr"/>
            <a:r>
              <a:rPr lang="fr-FR" sz="1600" dirty="0" smtClean="0"/>
              <a:t>Ou</a:t>
            </a:r>
          </a:p>
          <a:p>
            <a:pPr algn="ctr"/>
            <a:r>
              <a:rPr lang="fr-FR" sz="1600" dirty="0" smtClean="0"/>
              <a:t>sectorielles</a:t>
            </a:r>
            <a:endParaRPr lang="fr-FR" sz="1600" dirty="0"/>
          </a:p>
        </p:txBody>
      </p:sp>
      <p:cxnSp>
        <p:nvCxnSpPr>
          <p:cNvPr id="11" name="Connecteur droit avec flèche 10"/>
          <p:cNvCxnSpPr>
            <a:stCxn id="5" idx="2"/>
            <a:endCxn id="6" idx="0"/>
          </p:cNvCxnSpPr>
          <p:nvPr/>
        </p:nvCxnSpPr>
        <p:spPr>
          <a:xfrm>
            <a:off x="5815015" y="2113758"/>
            <a:ext cx="0" cy="302419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6" idx="1"/>
            <a:endCxn id="7" idx="0"/>
          </p:cNvCxnSpPr>
          <p:nvPr/>
        </p:nvCxnSpPr>
        <p:spPr>
          <a:xfrm flipH="1">
            <a:off x="3078958" y="2716215"/>
            <a:ext cx="1214439" cy="36314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6" idx="3"/>
            <a:endCxn id="10" idx="0"/>
          </p:cNvCxnSpPr>
          <p:nvPr/>
        </p:nvCxnSpPr>
        <p:spPr>
          <a:xfrm>
            <a:off x="7336633" y="2716215"/>
            <a:ext cx="1202531" cy="38417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314450" y="3985420"/>
            <a:ext cx="4759780" cy="286232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Politique de zonage du territoire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Politique d’aménagement du territoire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Politique budgétaire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Politique commerciale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Politique monétaire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Politique de la concurrence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Technologie et innovation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Environnement juridique et judiciaire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Politique de normalisation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Paix et sécurité</a:t>
            </a:r>
            <a:endParaRPr lang="fr-FR" b="1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6915151" y="3985422"/>
            <a:ext cx="35147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Ressources naturelles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Infrastructures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Eau et Energie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Numérique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Santé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Education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err="1" smtClean="0"/>
              <a:t>Etc</a:t>
            </a:r>
            <a:r>
              <a:rPr lang="fr-FR" dirty="0"/>
              <a:t> </a:t>
            </a:r>
            <a:r>
              <a:rPr lang="fr-FR" dirty="0" smtClean="0"/>
              <a:t>…</a:t>
            </a:r>
            <a:endParaRPr lang="fr-FR" dirty="0"/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4843464" y="3100388"/>
            <a:ext cx="1964531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7" idx="3"/>
            <a:endCxn id="10" idx="1"/>
          </p:cNvCxnSpPr>
          <p:nvPr/>
        </p:nvCxnSpPr>
        <p:spPr>
          <a:xfrm>
            <a:off x="4843463" y="3500835"/>
            <a:ext cx="1897856" cy="2103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4843464" y="3943350"/>
            <a:ext cx="1964531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Image 35" descr="Description : C:\Users\RASTOM\Desktop\MISSION CAMEROUN GENERAL\MISSION CAMEROUN 2015\Courriels DGET\IMG_05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38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695575" y="265113"/>
            <a:ext cx="7024687" cy="74421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Logique d’intervention du PDI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7" name="Image 6" descr="Description : C:\Users\RASTOM\Desktop\MISSION CAMEROUN GENERAL\MISSION CAMEROUN 2015\Courriels DGET\IMG_05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  <p:pic>
        <p:nvPicPr>
          <p:cNvPr id="8" name="Image 7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6970" y="1455703"/>
            <a:ext cx="7078063" cy="463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587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082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Rôle des Services déconcentrés dans l’opérationnalisation du PDI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86550" y="1576390"/>
            <a:ext cx="787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D’après le Décret N° 2012/432 du 01 octobre 2012 portant organisation du Ministère des Mines, de l’Industrie et du Développement Technologique, </a:t>
            </a:r>
          </a:p>
          <a:p>
            <a:pPr algn="ctr"/>
            <a:r>
              <a:rPr lang="fr-FR" sz="1200" b="1" dirty="0" smtClean="0"/>
              <a:t>Article 80, Alinéa (1)</a:t>
            </a:r>
            <a:endParaRPr lang="fr-FR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667939" y="2314122"/>
            <a:ext cx="2433639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Promotion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045868" y="2357439"/>
            <a:ext cx="2357437" cy="613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Facilitation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843961" y="2300289"/>
            <a:ext cx="2259467" cy="670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Soutien</a:t>
            </a:r>
          </a:p>
          <a:p>
            <a:pPr algn="ctr"/>
            <a:r>
              <a:rPr lang="fr-FR" dirty="0" smtClean="0"/>
              <a:t>(appui technique)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045869" y="3184557"/>
            <a:ext cx="2869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/>
              <a:t>Assistance et célérité des formalités;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/>
              <a:t>Equité dans le traitement des dossiers.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72001" y="3307278"/>
            <a:ext cx="34142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/>
              <a:t>Promotion de la propriété industrielle;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/>
              <a:t>Promotion des brevets d’invention des nationaux;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/>
              <a:t>Promotion des normes et du suivi de leurs application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Suivi au niveau Régional des programmes de recherches orientée vers la valorisation des matières </a:t>
            </a:r>
            <a:r>
              <a:rPr lang="fr-FR" b="1" dirty="0" smtClean="0"/>
              <a:t>premières.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8843963" y="3184556"/>
            <a:ext cx="2757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/>
              <a:t>Assistance des opérateurs dans la réalisation des projets industriels;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 smtClean="0"/>
              <a:t>Contrôle technique des projets.</a:t>
            </a:r>
            <a:endParaRPr lang="fr-FR" b="1" dirty="0"/>
          </a:p>
        </p:txBody>
      </p:sp>
      <p:pic>
        <p:nvPicPr>
          <p:cNvPr id="14" name="Image 13" descr="Description : C:\Users\RASTOM\Desktop\MISSION CAMEROUN GENERAL\MISSION CAMEROUN 2015\Courriels DGET\IMG_05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4221" y="124055"/>
            <a:ext cx="1116331" cy="1072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56427" cy="1400530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Rôle des Services déconcentrés dans l’opérationnalisation du PDI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103313" y="2052920"/>
            <a:ext cx="10078495" cy="419548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Vulgarisation du PDI;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Identification </a:t>
            </a:r>
            <a:r>
              <a:rPr lang="fr-FR" dirty="0"/>
              <a:t>et propositions d’idées de projets réalisables dans les régions ;</a:t>
            </a:r>
          </a:p>
          <a:p>
            <a:pPr>
              <a:lnSpc>
                <a:spcPct val="150000"/>
              </a:lnSpc>
            </a:pPr>
            <a:r>
              <a:rPr lang="fr-FR" dirty="0"/>
              <a:t>Sensibilisation des entreprises à l’adhésion des normes et processus de certification </a:t>
            </a:r>
            <a:r>
              <a:rPr lang="fr-FR" i="1" dirty="0"/>
              <a:t>(Mise à niveau des entreprises</a:t>
            </a:r>
            <a:r>
              <a:rPr lang="fr-FR" i="1" dirty="0" smtClean="0"/>
              <a:t>);</a:t>
            </a:r>
          </a:p>
          <a:p>
            <a:pPr>
              <a:lnSpc>
                <a:spcPct val="150000"/>
              </a:lnSpc>
            </a:pPr>
            <a:r>
              <a:rPr lang="fr-FR" i="1" dirty="0" smtClean="0"/>
              <a:t>Promotion des initiatives économiques locales;</a:t>
            </a:r>
            <a:endParaRPr lang="fr-FR" i="1" dirty="0"/>
          </a:p>
          <a:p>
            <a:pPr>
              <a:lnSpc>
                <a:spcPct val="150000"/>
              </a:lnSpc>
            </a:pPr>
            <a:r>
              <a:rPr lang="fr-FR" dirty="0"/>
              <a:t>Vulgarisation de la loi N°2013/04 du 18 avril 2013 portant incitation à l’investissement privé au Cameroun;</a:t>
            </a:r>
          </a:p>
          <a:p>
            <a:pPr>
              <a:lnSpc>
                <a:spcPct val="150000"/>
              </a:lnSpc>
            </a:pPr>
            <a:r>
              <a:rPr lang="fr-FR" dirty="0"/>
              <a:t>Sécurisation des investissements;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190" y="79996"/>
            <a:ext cx="1115665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24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5814</TotalTime>
  <Words>585</Words>
  <Application>Microsoft Office PowerPoint</Application>
  <PresentationFormat>Personnalisé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Capitaux</vt:lpstr>
      <vt:lpstr>Diapositive 1</vt:lpstr>
      <vt:lpstr>Objectifs de la session</vt:lpstr>
      <vt:lpstr>Plan</vt:lpstr>
      <vt:lpstr>Diapositive 4</vt:lpstr>
      <vt:lpstr>Quelles sont les ressources sur lesquels comptent le Cameroun?</vt:lpstr>
      <vt:lpstr>Quelle est la politique industrielle adoptée par le Cameroun  ?</vt:lpstr>
      <vt:lpstr>Logique d’intervention du PDI</vt:lpstr>
      <vt:lpstr>Rôle des Services déconcentrés dans l’opérationnalisation du PDI</vt:lpstr>
      <vt:lpstr>Rôle des Services déconcentrés dans l’opérationnalisation du PDI</vt:lpstr>
      <vt:lpstr>CONDITIONS NECESSAIRES POUR QUE LES SERVICES DECONCENTRES JOUENT PLEINEMENT LEUR ROLE</vt:lpstr>
      <vt:lpstr>Diapositive 11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79</cp:revision>
  <dcterms:created xsi:type="dcterms:W3CDTF">2018-01-16T21:47:02Z</dcterms:created>
  <dcterms:modified xsi:type="dcterms:W3CDTF">2018-01-24T15:49:37Z</dcterms:modified>
</cp:coreProperties>
</file>